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71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 Bold" panose="020B0806030504020204" charset="0"/>
      <p:regular r:id="rId25"/>
    </p:embeddedFont>
    <p:embeddedFont>
      <p:font typeface="Open Sans Bold Italics" panose="020B0604020202020204" charset="0"/>
      <p:regular r:id="rId26"/>
    </p:embeddedFont>
    <p:embeddedFont>
      <p:font typeface="Open Sans Light" panose="020B0306030504020204" pitchFamily="34" charset="0"/>
      <p:regular r:id="rId27"/>
      <p:italic r:id="rId28"/>
    </p:embeddedFont>
    <p:embeddedFont>
      <p:font typeface="Open Sans Light Bold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16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5B13B-91CC-4A09-B715-97F7518F4A56}" type="datetimeFigureOut">
              <a:rPr lang="es-MX" smtClean="0"/>
              <a:t>02/03/2023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F6D10-E0E8-4939-97D4-7B44B7476C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674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F6D10-E0E8-4939-97D4-7B44B7476C4E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8995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F6D10-E0E8-4939-97D4-7B44B7476C4E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0033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789961" y="-690507"/>
            <a:ext cx="7185134" cy="12860721"/>
            <a:chOff x="0" y="0"/>
            <a:chExt cx="1892381" cy="33871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2381" cy="3387186"/>
            </a:xfrm>
            <a:custGeom>
              <a:avLst/>
              <a:gdLst/>
              <a:ahLst/>
              <a:cxnLst/>
              <a:rect l="l" t="t" r="r" b="b"/>
              <a:pathLst>
                <a:path w="1892381" h="3387186">
                  <a:moveTo>
                    <a:pt x="0" y="0"/>
                  </a:moveTo>
                  <a:lnTo>
                    <a:pt x="1892381" y="0"/>
                  </a:lnTo>
                  <a:lnTo>
                    <a:pt x="1892381" y="3387186"/>
                  </a:lnTo>
                  <a:lnTo>
                    <a:pt x="0" y="3387186"/>
                  </a:lnTo>
                  <a:close/>
                </a:path>
              </a:pathLst>
            </a:custGeom>
            <a:solidFill>
              <a:srgbClr val="8D2D0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-2013497"/>
            <a:ext cx="3678259" cy="2645979"/>
            <a:chOff x="0" y="0"/>
            <a:chExt cx="968760" cy="6968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68760" cy="696883"/>
            </a:xfrm>
            <a:custGeom>
              <a:avLst/>
              <a:gdLst/>
              <a:ahLst/>
              <a:cxnLst/>
              <a:rect l="l" t="t" r="r" b="b"/>
              <a:pathLst>
                <a:path w="968760" h="696883">
                  <a:moveTo>
                    <a:pt x="0" y="0"/>
                  </a:moveTo>
                  <a:lnTo>
                    <a:pt x="968760" y="0"/>
                  </a:lnTo>
                  <a:lnTo>
                    <a:pt x="968760" y="696883"/>
                  </a:lnTo>
                  <a:lnTo>
                    <a:pt x="0" y="696883"/>
                  </a:lnTo>
                  <a:close/>
                </a:path>
              </a:pathLst>
            </a:custGeom>
            <a:solidFill>
              <a:srgbClr val="B1880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22154" y="2070530"/>
            <a:ext cx="4990402" cy="307297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904906" y="5288161"/>
            <a:ext cx="13224897" cy="11035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47"/>
              </a:lnSpc>
            </a:pPr>
            <a:r>
              <a:rPr lang="en-US" sz="6605" dirty="0" err="1">
                <a:solidFill>
                  <a:srgbClr val="000000"/>
                </a:solidFill>
                <a:latin typeface="Open Sans Light Bold"/>
              </a:rPr>
              <a:t>Reglamento</a:t>
            </a:r>
            <a:r>
              <a:rPr lang="en-US" sz="6605" dirty="0">
                <a:solidFill>
                  <a:srgbClr val="000000"/>
                </a:solidFill>
                <a:latin typeface="Open Sans Light Bold"/>
              </a:rPr>
              <a:t> de </a:t>
            </a:r>
            <a:r>
              <a:rPr lang="en-US" sz="6605" dirty="0" err="1">
                <a:solidFill>
                  <a:srgbClr val="000000"/>
                </a:solidFill>
                <a:latin typeface="Open Sans Light Bold"/>
              </a:rPr>
              <a:t>elección</a:t>
            </a:r>
            <a:r>
              <a:rPr lang="en-US" sz="6605" dirty="0">
                <a:solidFill>
                  <a:srgbClr val="000000"/>
                </a:solidFill>
                <a:latin typeface="Open Sans Light Bold"/>
              </a:rPr>
              <a:t> </a:t>
            </a:r>
            <a:r>
              <a:rPr lang="en-US" sz="6605" dirty="0" err="1">
                <a:solidFill>
                  <a:srgbClr val="000000"/>
                </a:solidFill>
                <a:latin typeface="Open Sans Light Bold"/>
              </a:rPr>
              <a:t>infantil</a:t>
            </a:r>
            <a:r>
              <a:rPr lang="en-US" sz="6605" dirty="0">
                <a:solidFill>
                  <a:srgbClr val="000000"/>
                </a:solidFill>
                <a:latin typeface="Open Sans Light"/>
              </a:rPr>
              <a:t> 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6810899" y="-1286860"/>
            <a:ext cx="7185134" cy="12860721"/>
            <a:chOff x="0" y="0"/>
            <a:chExt cx="1892381" cy="338718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92381" cy="3387186"/>
            </a:xfrm>
            <a:custGeom>
              <a:avLst/>
              <a:gdLst/>
              <a:ahLst/>
              <a:cxnLst/>
              <a:rect l="l" t="t" r="r" b="b"/>
              <a:pathLst>
                <a:path w="1892381" h="3387186">
                  <a:moveTo>
                    <a:pt x="0" y="0"/>
                  </a:moveTo>
                  <a:lnTo>
                    <a:pt x="1892381" y="0"/>
                  </a:lnTo>
                  <a:lnTo>
                    <a:pt x="1892381" y="3387186"/>
                  </a:lnTo>
                  <a:lnTo>
                    <a:pt x="0" y="3387186"/>
                  </a:lnTo>
                  <a:close/>
                </a:path>
              </a:pathLst>
            </a:custGeom>
            <a:solidFill>
              <a:srgbClr val="8D2D0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971769" y="9524234"/>
            <a:ext cx="3678259" cy="2645979"/>
            <a:chOff x="0" y="0"/>
            <a:chExt cx="968760" cy="69688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68760" cy="696883"/>
            </a:xfrm>
            <a:custGeom>
              <a:avLst/>
              <a:gdLst/>
              <a:ahLst/>
              <a:cxnLst/>
              <a:rect l="l" t="t" r="r" b="b"/>
              <a:pathLst>
                <a:path w="968760" h="696883">
                  <a:moveTo>
                    <a:pt x="0" y="0"/>
                  </a:moveTo>
                  <a:lnTo>
                    <a:pt x="968760" y="0"/>
                  </a:lnTo>
                  <a:lnTo>
                    <a:pt x="968760" y="696883"/>
                  </a:lnTo>
                  <a:lnTo>
                    <a:pt x="0" y="696883"/>
                  </a:lnTo>
                  <a:close/>
                </a:path>
              </a:pathLst>
            </a:custGeom>
            <a:solidFill>
              <a:srgbClr val="B18805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596407" y="1484152"/>
            <a:ext cx="9482980" cy="0"/>
          </a:xfrm>
          <a:prstGeom prst="line">
            <a:avLst/>
          </a:prstGeom>
          <a:ln w="142875" cap="flat">
            <a:solidFill>
              <a:srgbClr val="B1880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 rot="5400000">
            <a:off x="7762304" y="-10660062"/>
            <a:ext cx="2763391" cy="19260313"/>
            <a:chOff x="0" y="0"/>
            <a:chExt cx="727807" cy="50726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27807" cy="5072675"/>
            </a:xfrm>
            <a:custGeom>
              <a:avLst/>
              <a:gdLst/>
              <a:ahLst/>
              <a:cxnLst/>
              <a:rect l="l" t="t" r="r" b="b"/>
              <a:pathLst>
                <a:path w="727807" h="5072675">
                  <a:moveTo>
                    <a:pt x="0" y="0"/>
                  </a:moveTo>
                  <a:lnTo>
                    <a:pt x="727807" y="0"/>
                  </a:lnTo>
                  <a:lnTo>
                    <a:pt x="727807" y="5072675"/>
                  </a:lnTo>
                  <a:lnTo>
                    <a:pt x="0" y="5072675"/>
                  </a:lnTo>
                  <a:close/>
                </a:path>
              </a:pathLst>
            </a:custGeom>
            <a:solidFill>
              <a:srgbClr val="8D2D0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9699398"/>
            <a:ext cx="19096450" cy="2645979"/>
            <a:chOff x="0" y="0"/>
            <a:chExt cx="5029518" cy="6968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29517" cy="696883"/>
            </a:xfrm>
            <a:custGeom>
              <a:avLst/>
              <a:gdLst/>
              <a:ahLst/>
              <a:cxnLst/>
              <a:rect l="l" t="t" r="r" b="b"/>
              <a:pathLst>
                <a:path w="5029517" h="696883">
                  <a:moveTo>
                    <a:pt x="0" y="0"/>
                  </a:moveTo>
                  <a:lnTo>
                    <a:pt x="5029517" y="0"/>
                  </a:lnTo>
                  <a:lnTo>
                    <a:pt x="5029517" y="696883"/>
                  </a:lnTo>
                  <a:lnTo>
                    <a:pt x="0" y="696883"/>
                  </a:lnTo>
                  <a:close/>
                </a:path>
              </a:pathLst>
            </a:custGeom>
            <a:solidFill>
              <a:srgbClr val="B1880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87611" y="-58684"/>
            <a:ext cx="3531751" cy="217476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402510" y="469391"/>
            <a:ext cx="7870775" cy="193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Open Sans Light Bold"/>
              </a:rPr>
              <a:t>Campañas electorales.</a:t>
            </a:r>
          </a:p>
          <a:p>
            <a:pPr algn="ctr">
              <a:lnSpc>
                <a:spcPts val="7973"/>
              </a:lnSpc>
            </a:pPr>
            <a:endParaRPr lang="en-US" sz="5499">
              <a:solidFill>
                <a:srgbClr val="000000"/>
              </a:solidFill>
              <a:latin typeface="Open Sans Light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08466" y="2049409"/>
            <a:ext cx="12909463" cy="7623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36"/>
              </a:lnSpc>
            </a:pPr>
            <a:r>
              <a:rPr lang="en-US" sz="3312" dirty="0">
                <a:solidFill>
                  <a:srgbClr val="000000"/>
                </a:solidFill>
                <a:latin typeface="Open Sans"/>
              </a:rPr>
              <a:t>Son los </a:t>
            </a:r>
            <a:r>
              <a:rPr lang="en-US" sz="3312" dirty="0" err="1">
                <a:solidFill>
                  <a:srgbClr val="000000"/>
                </a:solidFill>
                <a:latin typeface="Open Sans"/>
              </a:rPr>
              <a:t>actos</a:t>
            </a:r>
            <a:r>
              <a:rPr lang="en-US" sz="3312" dirty="0">
                <a:solidFill>
                  <a:srgbClr val="000000"/>
                </a:solidFill>
                <a:latin typeface="Open Sans"/>
              </a:rPr>
              <a:t> o </a:t>
            </a:r>
            <a:r>
              <a:rPr lang="en-US" sz="3312" dirty="0" err="1">
                <a:solidFill>
                  <a:srgbClr val="000000"/>
                </a:solidFill>
                <a:latin typeface="Open Sans"/>
              </a:rPr>
              <a:t>actividades</a:t>
            </a:r>
            <a:r>
              <a:rPr lang="en-US" sz="3312" dirty="0">
                <a:solidFill>
                  <a:srgbClr val="000000"/>
                </a:solidFill>
                <a:latin typeface="Open Sans"/>
              </a:rPr>
              <a:t> que </a:t>
            </a:r>
            <a:r>
              <a:rPr lang="en-US" sz="3312" dirty="0" err="1">
                <a:solidFill>
                  <a:srgbClr val="000000"/>
                </a:solidFill>
                <a:latin typeface="Open Sans"/>
              </a:rPr>
              <a:t>realizarán</a:t>
            </a:r>
            <a:r>
              <a:rPr lang="en-US" sz="3312" dirty="0">
                <a:solidFill>
                  <a:srgbClr val="000000"/>
                </a:solidFill>
                <a:latin typeface="Open Sans"/>
              </a:rPr>
              <a:t> las y los </a:t>
            </a:r>
            <a:r>
              <a:rPr lang="en-US" sz="3312" dirty="0" err="1">
                <a:solidFill>
                  <a:srgbClr val="000000"/>
                </a:solidFill>
                <a:latin typeface="Open Sans"/>
              </a:rPr>
              <a:t>candidatos</a:t>
            </a:r>
            <a:r>
              <a:rPr lang="en-US" sz="331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12" dirty="0" err="1">
                <a:solidFill>
                  <a:srgbClr val="000000"/>
                </a:solidFill>
                <a:latin typeface="Open Sans"/>
              </a:rPr>
              <a:t>registrados</a:t>
            </a:r>
            <a:r>
              <a:rPr lang="en-US" sz="3312" dirty="0">
                <a:solidFill>
                  <a:srgbClr val="000000"/>
                </a:solidFill>
                <a:latin typeface="Open Sans"/>
              </a:rPr>
              <a:t> del </a:t>
            </a:r>
            <a:r>
              <a:rPr lang="en-US" sz="3312" b="1" dirty="0">
                <a:solidFill>
                  <a:srgbClr val="000000"/>
                </a:solidFill>
                <a:latin typeface="Open Sans"/>
              </a:rPr>
              <a:t>21 al 24 de </a:t>
            </a:r>
            <a:r>
              <a:rPr lang="en-US" sz="3312" b="1" dirty="0" err="1">
                <a:solidFill>
                  <a:srgbClr val="000000"/>
                </a:solidFill>
                <a:latin typeface="Open Sans"/>
              </a:rPr>
              <a:t>marzo</a:t>
            </a:r>
            <a:r>
              <a:rPr lang="en-US" sz="3312" b="1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3312" dirty="0">
                <a:solidFill>
                  <a:srgbClr val="000000"/>
                </a:solidFill>
                <a:latin typeface="Open Sans"/>
              </a:rPr>
              <a:t>con la </a:t>
            </a:r>
            <a:r>
              <a:rPr lang="en-US" sz="3312" dirty="0" err="1">
                <a:solidFill>
                  <a:srgbClr val="000000"/>
                </a:solidFill>
                <a:latin typeface="Open Sans"/>
              </a:rPr>
              <a:t>finalidad</a:t>
            </a:r>
            <a:r>
              <a:rPr lang="en-US" sz="3312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3312" dirty="0" err="1">
                <a:solidFill>
                  <a:srgbClr val="000000"/>
                </a:solidFill>
                <a:latin typeface="Open Sans"/>
              </a:rPr>
              <a:t>dar</a:t>
            </a:r>
            <a:r>
              <a:rPr lang="en-US" sz="3312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en-US" sz="3312" dirty="0" err="1">
                <a:solidFill>
                  <a:srgbClr val="000000"/>
                </a:solidFill>
                <a:latin typeface="Open Sans"/>
              </a:rPr>
              <a:t>conocer</a:t>
            </a:r>
            <a:r>
              <a:rPr lang="en-US" sz="3312" dirty="0">
                <a:solidFill>
                  <a:srgbClr val="000000"/>
                </a:solidFill>
                <a:latin typeface="Open Sans"/>
              </a:rPr>
              <a:t> sus </a:t>
            </a:r>
            <a:r>
              <a:rPr lang="en-US" sz="3312" dirty="0" err="1">
                <a:solidFill>
                  <a:srgbClr val="000000"/>
                </a:solidFill>
                <a:latin typeface="Open Sans"/>
              </a:rPr>
              <a:t>programas</a:t>
            </a:r>
            <a:r>
              <a:rPr lang="en-US" sz="3312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3312" dirty="0" err="1">
                <a:solidFill>
                  <a:srgbClr val="000000"/>
                </a:solidFill>
                <a:latin typeface="Open Sans"/>
              </a:rPr>
              <a:t>trabajo</a:t>
            </a:r>
            <a:r>
              <a:rPr lang="en-US" sz="3312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>
              <a:lnSpc>
                <a:spcPts val="4636"/>
              </a:lnSpc>
            </a:pPr>
            <a:endParaRPr lang="en-US" sz="3312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4636"/>
              </a:lnSpc>
            </a:pPr>
            <a:r>
              <a:rPr lang="en-US" sz="331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12" b="1" dirty="0" err="1">
                <a:solidFill>
                  <a:srgbClr val="000000"/>
                </a:solidFill>
                <a:latin typeface="Open Sans"/>
              </a:rPr>
              <a:t>Consejo</a:t>
            </a:r>
            <a:r>
              <a:rPr lang="en-US" sz="3312" b="1" dirty="0">
                <a:solidFill>
                  <a:srgbClr val="000000"/>
                </a:solidFill>
                <a:latin typeface="Open Sans"/>
              </a:rPr>
              <a:t> Electoral Escolar </a:t>
            </a:r>
            <a:r>
              <a:rPr lang="en-US" sz="3312" b="1" dirty="0" err="1">
                <a:solidFill>
                  <a:srgbClr val="000000"/>
                </a:solidFill>
                <a:latin typeface="Open Sans"/>
              </a:rPr>
              <a:t>deberá</a:t>
            </a:r>
            <a:r>
              <a:rPr lang="en-US" sz="3312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12" b="1" dirty="0" err="1">
                <a:solidFill>
                  <a:srgbClr val="000000"/>
                </a:solidFill>
                <a:latin typeface="Open Sans"/>
              </a:rPr>
              <a:t>vigilar</a:t>
            </a:r>
            <a:r>
              <a:rPr lang="en-US" sz="3312" b="1" dirty="0">
                <a:solidFill>
                  <a:srgbClr val="000000"/>
                </a:solidFill>
                <a:latin typeface="Open Sans"/>
              </a:rPr>
              <a:t>:</a:t>
            </a:r>
          </a:p>
          <a:p>
            <a:pPr>
              <a:lnSpc>
                <a:spcPts val="4636"/>
              </a:lnSpc>
            </a:pPr>
            <a:endParaRPr lang="en-US" sz="3312" dirty="0">
              <a:solidFill>
                <a:srgbClr val="000000"/>
              </a:solidFill>
              <a:latin typeface="Open Sans"/>
            </a:endParaRPr>
          </a:p>
          <a:p>
            <a:pPr marL="457200" indent="-457200" algn="just">
              <a:lnSpc>
                <a:spcPts val="4636"/>
              </a:lnSpc>
              <a:buFontTx/>
              <a:buChar char="-"/>
            </a:pPr>
            <a:r>
              <a:rPr lang="en-US" sz="3100" dirty="0">
                <a:solidFill>
                  <a:srgbClr val="000000"/>
                </a:solidFill>
                <a:latin typeface="Open Sans"/>
              </a:rPr>
              <a:t>Actos de </a:t>
            </a:r>
            <a:r>
              <a:rPr lang="en-US" sz="3100" dirty="0" err="1">
                <a:solidFill>
                  <a:srgbClr val="000000"/>
                </a:solidFill>
                <a:latin typeface="Open Sans"/>
              </a:rPr>
              <a:t>campaña</a:t>
            </a:r>
            <a:r>
              <a:rPr lang="en-US" sz="3100" dirty="0">
                <a:solidFill>
                  <a:srgbClr val="000000"/>
                </a:solidFill>
                <a:latin typeface="Open Sans"/>
              </a:rPr>
              <a:t> se </a:t>
            </a:r>
            <a:r>
              <a:rPr lang="en-US" sz="3100" dirty="0" err="1">
                <a:solidFill>
                  <a:srgbClr val="000000"/>
                </a:solidFill>
                <a:latin typeface="Open Sans"/>
              </a:rPr>
              <a:t>realicen</a:t>
            </a:r>
            <a:r>
              <a:rPr lang="en-US" sz="3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3100" dirty="0">
                <a:solidFill>
                  <a:srgbClr val="000000"/>
                </a:solidFill>
                <a:latin typeface="Open Sans"/>
              </a:rPr>
              <a:t> los </a:t>
            </a:r>
            <a:r>
              <a:rPr lang="en-US" sz="3100" b="1" dirty="0" err="1">
                <a:solidFill>
                  <a:srgbClr val="000000"/>
                </a:solidFill>
                <a:latin typeface="Open Sans"/>
              </a:rPr>
              <a:t>lugares</a:t>
            </a:r>
            <a:r>
              <a:rPr lang="en-US" sz="3100" b="1" dirty="0">
                <a:solidFill>
                  <a:srgbClr val="000000"/>
                </a:solidFill>
                <a:latin typeface="Open Sans"/>
              </a:rPr>
              <a:t> y </a:t>
            </a:r>
            <a:r>
              <a:rPr lang="en-US" sz="3100" b="1" dirty="0" err="1">
                <a:solidFill>
                  <a:srgbClr val="000000"/>
                </a:solidFill>
                <a:latin typeface="Open Sans"/>
              </a:rPr>
              <a:t>horarios</a:t>
            </a:r>
            <a:r>
              <a:rPr lang="en-US" sz="31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Open Sans"/>
              </a:rPr>
              <a:t>establecidos</a:t>
            </a:r>
            <a:r>
              <a:rPr lang="en-US" sz="3100" dirty="0">
                <a:solidFill>
                  <a:srgbClr val="000000"/>
                </a:solidFill>
                <a:latin typeface="Open Sans"/>
              </a:rPr>
              <a:t> </a:t>
            </a:r>
          </a:p>
          <a:p>
            <a:pPr marL="457200" indent="-457200" algn="just">
              <a:lnSpc>
                <a:spcPts val="4636"/>
              </a:lnSpc>
              <a:buFontTx/>
              <a:buChar char="-"/>
            </a:pPr>
            <a:r>
              <a:rPr lang="en-US" sz="3100" b="1" dirty="0" err="1">
                <a:solidFill>
                  <a:srgbClr val="000000"/>
                </a:solidFill>
                <a:latin typeface="Open Sans"/>
              </a:rPr>
              <a:t>Materiales</a:t>
            </a:r>
            <a:r>
              <a:rPr lang="en-US" sz="3100" b="1" dirty="0">
                <a:solidFill>
                  <a:srgbClr val="000000"/>
                </a:solidFill>
                <a:latin typeface="Open Sans"/>
              </a:rPr>
              <a:t> de propaganda </a:t>
            </a:r>
            <a:r>
              <a:rPr lang="en-US" sz="3100" b="1" dirty="0" err="1">
                <a:solidFill>
                  <a:srgbClr val="000000"/>
                </a:solidFill>
                <a:latin typeface="Open Sans"/>
              </a:rPr>
              <a:t>permitidos</a:t>
            </a:r>
            <a:r>
              <a:rPr lang="en-US" sz="31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3100" dirty="0" err="1">
                <a:solidFill>
                  <a:srgbClr val="000000"/>
                </a:solidFill>
                <a:latin typeface="Open Sans"/>
              </a:rPr>
              <a:t>siempre</a:t>
            </a:r>
            <a:r>
              <a:rPr lang="en-US" sz="3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Open Sans"/>
              </a:rPr>
              <a:t>cuidando</a:t>
            </a:r>
            <a:r>
              <a:rPr lang="en-US" sz="3100" dirty="0">
                <a:solidFill>
                  <a:srgbClr val="000000"/>
                </a:solidFill>
                <a:latin typeface="Open Sans"/>
              </a:rPr>
              <a:t> las </a:t>
            </a:r>
            <a:r>
              <a:rPr lang="en-US" sz="3100" dirty="0" err="1">
                <a:solidFill>
                  <a:srgbClr val="000000"/>
                </a:solidFill>
                <a:latin typeface="Open Sans"/>
              </a:rPr>
              <a:t>instalaciones</a:t>
            </a:r>
            <a:r>
              <a:rPr lang="en-US" sz="3100" dirty="0">
                <a:solidFill>
                  <a:srgbClr val="000000"/>
                </a:solidFill>
                <a:latin typeface="Open Sans"/>
              </a:rPr>
              <a:t> de la </a:t>
            </a:r>
            <a:r>
              <a:rPr lang="en-US" sz="3100" dirty="0" err="1">
                <a:solidFill>
                  <a:srgbClr val="000000"/>
                </a:solidFill>
                <a:latin typeface="Open Sans"/>
              </a:rPr>
              <a:t>institución</a:t>
            </a:r>
            <a:r>
              <a:rPr lang="en-US" sz="3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Open Sans"/>
              </a:rPr>
              <a:t>educativa</a:t>
            </a:r>
            <a:r>
              <a:rPr lang="en-US" sz="31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3100" dirty="0" err="1">
                <a:solidFill>
                  <a:srgbClr val="000000"/>
                </a:solidFill>
                <a:latin typeface="Open Sans"/>
              </a:rPr>
              <a:t>así</a:t>
            </a:r>
            <a:r>
              <a:rPr lang="en-US" sz="3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Open Sans"/>
              </a:rPr>
              <a:t>como</a:t>
            </a:r>
            <a:r>
              <a:rPr lang="en-US" sz="3100" dirty="0">
                <a:solidFill>
                  <a:srgbClr val="000000"/>
                </a:solidFill>
                <a:latin typeface="Open Sans"/>
              </a:rPr>
              <a:t> el medio </a:t>
            </a:r>
            <a:r>
              <a:rPr lang="en-US" sz="3100" dirty="0" err="1">
                <a:solidFill>
                  <a:srgbClr val="000000"/>
                </a:solidFill>
                <a:latin typeface="Open Sans"/>
              </a:rPr>
              <a:t>ambiente</a:t>
            </a:r>
            <a:endParaRPr lang="en-US" sz="3100" dirty="0">
              <a:solidFill>
                <a:srgbClr val="000000"/>
              </a:solidFill>
              <a:latin typeface="Open Sans"/>
            </a:endParaRPr>
          </a:p>
          <a:p>
            <a:pPr marL="457200" indent="-457200" algn="just">
              <a:lnSpc>
                <a:spcPts val="4636"/>
              </a:lnSpc>
              <a:buFontTx/>
              <a:buChar char="-"/>
            </a:pPr>
            <a:r>
              <a:rPr lang="en-US" sz="3100" dirty="0" err="1">
                <a:solidFill>
                  <a:srgbClr val="000000"/>
                </a:solidFill>
                <a:latin typeface="Open Sans"/>
              </a:rPr>
              <a:t>Promover</a:t>
            </a:r>
            <a:r>
              <a:rPr lang="en-US" sz="3100" dirty="0">
                <a:solidFill>
                  <a:srgbClr val="000000"/>
                </a:solidFill>
                <a:latin typeface="Open Sans"/>
              </a:rPr>
              <a:t> la </a:t>
            </a:r>
            <a:r>
              <a:rPr lang="en-US" sz="3100" b="1" dirty="0" err="1">
                <a:solidFill>
                  <a:srgbClr val="000000"/>
                </a:solidFill>
                <a:latin typeface="Open Sans"/>
              </a:rPr>
              <a:t>cultura</a:t>
            </a:r>
            <a:r>
              <a:rPr lang="en-US" sz="3100" b="1" dirty="0">
                <a:solidFill>
                  <a:srgbClr val="000000"/>
                </a:solidFill>
                <a:latin typeface="Open Sans"/>
              </a:rPr>
              <a:t> del </a:t>
            </a:r>
            <a:r>
              <a:rPr lang="en-US" sz="3100" b="1" dirty="0" err="1">
                <a:solidFill>
                  <a:srgbClr val="000000"/>
                </a:solidFill>
                <a:latin typeface="Open Sans"/>
              </a:rPr>
              <a:t>voto</a:t>
            </a:r>
            <a:r>
              <a:rPr lang="en-US" sz="3100" b="1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3100" dirty="0" err="1">
                <a:solidFill>
                  <a:srgbClr val="000000"/>
                </a:solidFill>
                <a:latin typeface="Open Sans"/>
              </a:rPr>
              <a:t>observando</a:t>
            </a:r>
            <a:r>
              <a:rPr lang="en-US" sz="3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Open Sans"/>
              </a:rPr>
              <a:t>siempre</a:t>
            </a:r>
            <a:r>
              <a:rPr lang="en-US" sz="3100" dirty="0">
                <a:solidFill>
                  <a:srgbClr val="000000"/>
                </a:solidFill>
                <a:latin typeface="Open Sans"/>
              </a:rPr>
              <a:t> un </a:t>
            </a:r>
            <a:r>
              <a:rPr lang="en-US" sz="3100" dirty="0" err="1">
                <a:solidFill>
                  <a:srgbClr val="000000"/>
                </a:solidFill>
                <a:latin typeface="Open Sans"/>
              </a:rPr>
              <a:t>buen</a:t>
            </a:r>
            <a:r>
              <a:rPr lang="en-US" sz="3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Open Sans"/>
              </a:rPr>
              <a:t>comportamiento</a:t>
            </a:r>
            <a:endParaRPr lang="en-US" sz="3100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052766" y="4814447"/>
            <a:ext cx="567558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156434" y="-1079790"/>
            <a:ext cx="7185134" cy="12860721"/>
            <a:chOff x="0" y="0"/>
            <a:chExt cx="1892381" cy="33871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2381" cy="3387186"/>
            </a:xfrm>
            <a:custGeom>
              <a:avLst/>
              <a:gdLst/>
              <a:ahLst/>
              <a:cxnLst/>
              <a:rect l="l" t="t" r="r" b="b"/>
              <a:pathLst>
                <a:path w="1892381" h="3387186">
                  <a:moveTo>
                    <a:pt x="0" y="0"/>
                  </a:moveTo>
                  <a:lnTo>
                    <a:pt x="1892381" y="0"/>
                  </a:lnTo>
                  <a:lnTo>
                    <a:pt x="1892381" y="3387186"/>
                  </a:lnTo>
                  <a:lnTo>
                    <a:pt x="0" y="3387186"/>
                  </a:lnTo>
                  <a:close/>
                </a:path>
              </a:pathLst>
            </a:custGeom>
            <a:solidFill>
              <a:srgbClr val="8D2D0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721066" y="490220"/>
            <a:ext cx="6079480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dirty="0">
                <a:solidFill>
                  <a:srgbClr val="000000"/>
                </a:solidFill>
                <a:latin typeface="Open Sans Light Bold"/>
              </a:rPr>
              <a:t>Jornada Electoral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66325" y="1760249"/>
            <a:ext cx="11970293" cy="6297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703"/>
              </a:lnSpc>
            </a:pPr>
            <a:r>
              <a:rPr lang="en-US" sz="3359" dirty="0" err="1">
                <a:solidFill>
                  <a:srgbClr val="000000"/>
                </a:solidFill>
                <a:latin typeface="Open Sans"/>
              </a:rPr>
              <a:t>Corresponderá</a:t>
            </a:r>
            <a:r>
              <a:rPr lang="en-US" sz="3359" dirty="0">
                <a:solidFill>
                  <a:srgbClr val="000000"/>
                </a:solidFill>
                <a:latin typeface="Open Sans"/>
              </a:rPr>
              <a:t> a las y los </a:t>
            </a:r>
            <a:r>
              <a:rPr lang="en-US" sz="3359" dirty="0" err="1">
                <a:solidFill>
                  <a:srgbClr val="000000"/>
                </a:solidFill>
                <a:latin typeface="Open Sans"/>
              </a:rPr>
              <a:t>funcionarios</a:t>
            </a:r>
            <a:r>
              <a:rPr lang="en-US" sz="3359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3359" dirty="0" err="1">
                <a:solidFill>
                  <a:srgbClr val="000000"/>
                </a:solidFill>
                <a:latin typeface="Open Sans"/>
              </a:rPr>
              <a:t>casilla</a:t>
            </a:r>
            <a:r>
              <a:rPr lang="en-US" sz="3359" dirty="0">
                <a:solidFill>
                  <a:srgbClr val="000000"/>
                </a:solidFill>
                <a:latin typeface="Open Sans"/>
              </a:rPr>
              <a:t>:</a:t>
            </a:r>
          </a:p>
          <a:p>
            <a:pPr algn="just">
              <a:lnSpc>
                <a:spcPts val="4703"/>
              </a:lnSpc>
            </a:pPr>
            <a:endParaRPr lang="en-US" sz="3359" dirty="0">
              <a:solidFill>
                <a:srgbClr val="000000"/>
              </a:solidFill>
              <a:latin typeface="Open Sans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100" b="1" dirty="0" err="1">
                <a:solidFill>
                  <a:srgbClr val="000000"/>
                </a:solidFill>
                <a:latin typeface="Open Sans"/>
              </a:rPr>
              <a:t>Instalar</a:t>
            </a:r>
            <a:r>
              <a:rPr lang="en-US" sz="3100" b="1" dirty="0">
                <a:solidFill>
                  <a:srgbClr val="000000"/>
                </a:solidFill>
                <a:latin typeface="Open Sans"/>
              </a:rPr>
              <a:t> la </a:t>
            </a:r>
            <a:r>
              <a:rPr lang="en-US" sz="3100" b="1" dirty="0" err="1">
                <a:solidFill>
                  <a:srgbClr val="000000"/>
                </a:solidFill>
                <a:latin typeface="Open Sans"/>
              </a:rPr>
              <a:t>casilla</a:t>
            </a:r>
            <a:r>
              <a:rPr lang="en-US" sz="31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el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lugar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y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horario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establecido</a:t>
            </a:r>
            <a:endParaRPr lang="en-US" sz="3200" dirty="0">
              <a:solidFill>
                <a:srgbClr val="000000"/>
              </a:solidFill>
              <a:latin typeface="Open Sans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Open Sans"/>
              </a:rPr>
              <a:t>Revisarán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y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contarán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los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materiales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proporcionados</a:t>
            </a:r>
            <a:endParaRPr lang="en-US" sz="3200" dirty="0">
              <a:solidFill>
                <a:srgbClr val="000000"/>
              </a:solidFill>
              <a:latin typeface="Open Sans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Open Sans"/>
              </a:rPr>
              <a:t>Solicitar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a las y los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votantes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, la </a:t>
            </a:r>
            <a:r>
              <a:rPr lang="en-US" sz="3100" b="1" dirty="0" err="1">
                <a:solidFill>
                  <a:srgbClr val="000000"/>
                </a:solidFill>
                <a:latin typeface="Open Sans"/>
              </a:rPr>
              <a:t>credencial</a:t>
            </a:r>
            <a:r>
              <a:rPr lang="en-US" sz="3100" b="1" dirty="0">
                <a:solidFill>
                  <a:srgbClr val="000000"/>
                </a:solidFill>
                <a:latin typeface="Open Sans"/>
              </a:rPr>
              <a:t> de elector </a:t>
            </a:r>
            <a:r>
              <a:rPr lang="en-US" sz="3100" b="1" dirty="0" err="1">
                <a:solidFill>
                  <a:srgbClr val="000000"/>
                </a:solidFill>
                <a:latin typeface="Open Sans"/>
              </a:rPr>
              <a:t>infantil</a:t>
            </a:r>
            <a:endParaRPr lang="en-US" sz="3100" b="1" dirty="0">
              <a:solidFill>
                <a:srgbClr val="000000"/>
              </a:solidFill>
              <a:latin typeface="Open Sans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Open Sans"/>
              </a:rPr>
              <a:t>Revisar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si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aparecen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el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listado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nominal escolar 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Secretario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/a)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Open Sans"/>
              </a:rPr>
              <a:t>Entregar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la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</a:rPr>
              <a:t>boleta</a:t>
            </a:r>
            <a:r>
              <a:rPr lang="en-US" sz="3200" b="1" dirty="0">
                <a:solidFill>
                  <a:srgbClr val="000000"/>
                </a:solidFill>
                <a:latin typeface="Open Sans"/>
              </a:rPr>
              <a:t> electoral 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Presidente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/a)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0000"/>
                </a:solidFill>
                <a:latin typeface="Open Sans"/>
              </a:rPr>
              <a:t>Marcar</a:t>
            </a:r>
            <a:r>
              <a:rPr lang="en-US" sz="32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</a:rPr>
              <a:t>su</a:t>
            </a:r>
            <a:r>
              <a:rPr lang="en-US" sz="32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Open Sans"/>
              </a:rPr>
              <a:t>dedo</a:t>
            </a:r>
            <a:r>
              <a:rPr lang="en-US" sz="32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pulgar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Escrutador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/a)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Open Sans"/>
              </a:rPr>
              <a:t>Regresar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la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credencial</a:t>
            </a:r>
            <a:r>
              <a:rPr lang="en-US" sz="3200" dirty="0">
                <a:solidFill>
                  <a:srgbClr val="000000"/>
                </a:solidFill>
                <a:latin typeface="Open Sans"/>
              </a:rPr>
              <a:t> de elector </a:t>
            </a:r>
            <a:r>
              <a:rPr lang="en-US" sz="3200" dirty="0" err="1">
                <a:solidFill>
                  <a:srgbClr val="000000"/>
                </a:solidFill>
                <a:latin typeface="Open Sans"/>
              </a:rPr>
              <a:t>infantil</a:t>
            </a:r>
            <a:endParaRPr lang="en-US" sz="3200" dirty="0">
              <a:solidFill>
                <a:srgbClr val="000000"/>
              </a:solidFill>
              <a:latin typeface="Open San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9699398"/>
            <a:ext cx="19096450" cy="2645979"/>
            <a:chOff x="0" y="0"/>
            <a:chExt cx="5029518" cy="69688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29517" cy="696883"/>
            </a:xfrm>
            <a:custGeom>
              <a:avLst/>
              <a:gdLst/>
              <a:ahLst/>
              <a:cxnLst/>
              <a:rect l="l" t="t" r="r" b="b"/>
              <a:pathLst>
                <a:path w="5029517" h="696883">
                  <a:moveTo>
                    <a:pt x="0" y="0"/>
                  </a:moveTo>
                  <a:lnTo>
                    <a:pt x="5029517" y="0"/>
                  </a:lnTo>
                  <a:lnTo>
                    <a:pt x="5029517" y="696883"/>
                  </a:lnTo>
                  <a:lnTo>
                    <a:pt x="0" y="696883"/>
                  </a:lnTo>
                  <a:close/>
                </a:path>
              </a:pathLst>
            </a:custGeom>
            <a:solidFill>
              <a:srgbClr val="B1880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87611" y="-58684"/>
            <a:ext cx="3531751" cy="21747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436619" y="3314700"/>
            <a:ext cx="5182743" cy="69723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4C69F67-86AC-4492-8429-5ACF398AF69A}"/>
              </a:ext>
            </a:extLst>
          </p:cNvPr>
          <p:cNvSpPr txBox="1"/>
          <p:nvPr/>
        </p:nvSpPr>
        <p:spPr>
          <a:xfrm>
            <a:off x="8382000" y="723900"/>
            <a:ext cx="6705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27 al 30 de marzo de 2023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01015" y="-1286860"/>
            <a:ext cx="7185134" cy="12860721"/>
            <a:chOff x="0" y="0"/>
            <a:chExt cx="1892381" cy="33871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2381" cy="3387186"/>
            </a:xfrm>
            <a:custGeom>
              <a:avLst/>
              <a:gdLst/>
              <a:ahLst/>
              <a:cxnLst/>
              <a:rect l="l" t="t" r="r" b="b"/>
              <a:pathLst>
                <a:path w="1892381" h="3387186">
                  <a:moveTo>
                    <a:pt x="0" y="0"/>
                  </a:moveTo>
                  <a:lnTo>
                    <a:pt x="1892381" y="0"/>
                  </a:lnTo>
                  <a:lnTo>
                    <a:pt x="1892381" y="3387186"/>
                  </a:lnTo>
                  <a:lnTo>
                    <a:pt x="0" y="3387186"/>
                  </a:lnTo>
                  <a:close/>
                </a:path>
              </a:pathLst>
            </a:custGeom>
            <a:solidFill>
              <a:srgbClr val="8D2D0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1957" y="9460857"/>
            <a:ext cx="19096450" cy="2645979"/>
            <a:chOff x="0" y="0"/>
            <a:chExt cx="5029518" cy="6968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29517" cy="696883"/>
            </a:xfrm>
            <a:custGeom>
              <a:avLst/>
              <a:gdLst/>
              <a:ahLst/>
              <a:cxnLst/>
              <a:rect l="l" t="t" r="r" b="b"/>
              <a:pathLst>
                <a:path w="5029517" h="696883">
                  <a:moveTo>
                    <a:pt x="0" y="0"/>
                  </a:moveTo>
                  <a:lnTo>
                    <a:pt x="5029517" y="0"/>
                  </a:lnTo>
                  <a:lnTo>
                    <a:pt x="5029517" y="696883"/>
                  </a:lnTo>
                  <a:lnTo>
                    <a:pt x="0" y="696883"/>
                  </a:lnTo>
                  <a:close/>
                </a:path>
              </a:pathLst>
            </a:custGeom>
            <a:solidFill>
              <a:srgbClr val="B1880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2716823" y="885825"/>
            <a:ext cx="9203538" cy="0"/>
          </a:xfrm>
          <a:prstGeom prst="line">
            <a:avLst/>
          </a:prstGeom>
          <a:ln w="142875" cap="flat">
            <a:solidFill>
              <a:srgbClr val="B1880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87611" y="-58684"/>
            <a:ext cx="3531751" cy="2174768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2012930" y="3373366"/>
            <a:ext cx="5246370" cy="5246370"/>
            <a:chOff x="0" y="0"/>
            <a:chExt cx="12700000" cy="12700000"/>
          </a:xfrm>
        </p:grpSpPr>
        <p:sp>
          <p:nvSpPr>
            <p:cNvPr id="11" name="Freeform 11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3"/>
              <a:stretch>
                <a:fillRect t="-30854" b="-30854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3087258" y="2049409"/>
            <a:ext cx="8462667" cy="612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0000"/>
                </a:solidFill>
                <a:latin typeface="Open Sans"/>
              </a:rPr>
              <a:t>Contar</a:t>
            </a:r>
            <a:r>
              <a:rPr lang="en-US" sz="3600" b="1" dirty="0">
                <a:solidFill>
                  <a:srgbClr val="000000"/>
                </a:solidFill>
                <a:latin typeface="Open Sans"/>
              </a:rPr>
              <a:t> los </a:t>
            </a:r>
            <a:r>
              <a:rPr lang="en-US" sz="3600" b="1" dirty="0" err="1">
                <a:solidFill>
                  <a:srgbClr val="000000"/>
                </a:solidFill>
                <a:latin typeface="Open Sans"/>
              </a:rPr>
              <a:t>votos</a:t>
            </a:r>
            <a:r>
              <a:rPr lang="en-US" sz="3600" b="1" dirty="0">
                <a:solidFill>
                  <a:srgbClr val="000000"/>
                </a:solidFill>
                <a:latin typeface="Open Sans"/>
              </a:rPr>
              <a:t>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0000"/>
                </a:solidFill>
                <a:latin typeface="Open Sans"/>
              </a:rPr>
              <a:t>Elaboración</a:t>
            </a:r>
            <a:r>
              <a:rPr lang="en-US" sz="3600" b="1" dirty="0">
                <a:solidFill>
                  <a:srgbClr val="000000"/>
                </a:solidFill>
                <a:latin typeface="Open Sans"/>
              </a:rPr>
              <a:t> del acta</a:t>
            </a:r>
            <a:endParaRPr lang="en-US" sz="3600" dirty="0">
              <a:solidFill>
                <a:srgbClr val="000000"/>
              </a:solidFill>
              <a:latin typeface="Open Sans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Open Sans"/>
              </a:rPr>
              <a:t>Elaboración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 y </a:t>
            </a:r>
            <a:r>
              <a:rPr lang="en-US" sz="3600" dirty="0" err="1">
                <a:solidFill>
                  <a:srgbClr val="000000"/>
                </a:solidFill>
                <a:latin typeface="Open Sans"/>
              </a:rPr>
              <a:t>publicación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 del cartel de </a:t>
            </a:r>
            <a:r>
              <a:rPr lang="en-US" sz="3600" dirty="0" err="1">
                <a:solidFill>
                  <a:srgbClr val="000000"/>
                </a:solidFill>
                <a:latin typeface="Open Sans"/>
              </a:rPr>
              <a:t>resultados</a:t>
            </a:r>
            <a:endParaRPr lang="en-US" sz="3600" dirty="0">
              <a:solidFill>
                <a:srgbClr val="000000"/>
              </a:solidFill>
              <a:latin typeface="Open Sans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Open Sans"/>
              </a:rPr>
              <a:t>Entregar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</a:rPr>
              <a:t>formatos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Open Sans"/>
              </a:rPr>
              <a:t>boletas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 y </a:t>
            </a:r>
            <a:r>
              <a:rPr lang="en-US" sz="3600" dirty="0" err="1">
                <a:solidFill>
                  <a:srgbClr val="000000"/>
                </a:solidFill>
                <a:latin typeface="Open Sans"/>
              </a:rPr>
              <a:t>materiales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"/>
              </a:rPr>
              <a:t>sobrantes</a:t>
            </a:r>
            <a:r>
              <a:rPr lang="en-US" sz="3600" dirty="0">
                <a:solidFill>
                  <a:srgbClr val="000000"/>
                </a:solidFill>
                <a:latin typeface="Open Sans"/>
              </a:rPr>
              <a:t> al CEE</a:t>
            </a:r>
            <a:endParaRPr lang="en-US" sz="4000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603"/>
              </a:lnSpc>
            </a:pPr>
            <a:endParaRPr lang="en-US" sz="3288" dirty="0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4603"/>
              </a:lnSpc>
            </a:pPr>
            <a:endParaRPr lang="en-US" sz="3288" dirty="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23538" y="-1078137"/>
            <a:ext cx="7185134" cy="12860721"/>
            <a:chOff x="0" y="0"/>
            <a:chExt cx="1892381" cy="33871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2381" cy="3387186"/>
            </a:xfrm>
            <a:custGeom>
              <a:avLst/>
              <a:gdLst/>
              <a:ahLst/>
              <a:cxnLst/>
              <a:rect l="l" t="t" r="r" b="b"/>
              <a:pathLst>
                <a:path w="1892381" h="3387186">
                  <a:moveTo>
                    <a:pt x="0" y="0"/>
                  </a:moveTo>
                  <a:lnTo>
                    <a:pt x="1892381" y="0"/>
                  </a:lnTo>
                  <a:lnTo>
                    <a:pt x="1892381" y="3387186"/>
                  </a:lnTo>
                  <a:lnTo>
                    <a:pt x="0" y="3387186"/>
                  </a:lnTo>
                  <a:close/>
                </a:path>
              </a:pathLst>
            </a:custGeom>
            <a:solidFill>
              <a:srgbClr val="B1880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6871792" y="1851200"/>
            <a:ext cx="4367861" cy="19182061"/>
            <a:chOff x="0" y="0"/>
            <a:chExt cx="1150383" cy="50520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50383" cy="5052066"/>
            </a:xfrm>
            <a:custGeom>
              <a:avLst/>
              <a:gdLst/>
              <a:ahLst/>
              <a:cxnLst/>
              <a:rect l="l" t="t" r="r" b="b"/>
              <a:pathLst>
                <a:path w="1150383" h="5052066">
                  <a:moveTo>
                    <a:pt x="0" y="0"/>
                  </a:moveTo>
                  <a:lnTo>
                    <a:pt x="1150383" y="0"/>
                  </a:lnTo>
                  <a:lnTo>
                    <a:pt x="1150383" y="5052066"/>
                  </a:lnTo>
                  <a:lnTo>
                    <a:pt x="0" y="5052066"/>
                  </a:lnTo>
                  <a:close/>
                </a:path>
              </a:pathLst>
            </a:custGeom>
            <a:solidFill>
              <a:srgbClr val="8D2D0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87611" y="-58684"/>
            <a:ext cx="3531751" cy="2174768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994092" y="3405783"/>
            <a:ext cx="5370678" cy="5246370"/>
            <a:chOff x="0" y="0"/>
            <a:chExt cx="4828540" cy="4716780"/>
          </a:xfrm>
        </p:grpSpPr>
        <p:sp>
          <p:nvSpPr>
            <p:cNvPr id="10" name="Freeform 10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3"/>
              <a:stretch>
                <a:fillRect l="-15089" r="-15089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4522489" y="327598"/>
            <a:ext cx="6141988" cy="2518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000000"/>
                </a:solidFill>
                <a:latin typeface="Open Sans Light Bold"/>
              </a:rPr>
              <a:t>Toma de protesta</a:t>
            </a:r>
          </a:p>
          <a:p>
            <a:pPr algn="ctr">
              <a:lnSpc>
                <a:spcPts val="12880"/>
              </a:lnSpc>
            </a:pPr>
            <a:endParaRPr lang="en-US" sz="5500">
              <a:solidFill>
                <a:srgbClr val="000000"/>
              </a:solidFill>
              <a:latin typeface="Open Sans Ligh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86473" y="3339108"/>
            <a:ext cx="8546024" cy="2372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1"/>
              </a:lnSpc>
            </a:pPr>
            <a:r>
              <a:rPr lang="en-US" sz="3379" dirty="0">
                <a:solidFill>
                  <a:srgbClr val="000000"/>
                </a:solidFill>
                <a:latin typeface="Open Sans"/>
              </a:rPr>
              <a:t>El </a:t>
            </a:r>
            <a:r>
              <a:rPr lang="en-US" sz="3379" dirty="0" err="1">
                <a:solidFill>
                  <a:srgbClr val="000000"/>
                </a:solidFill>
                <a:latin typeface="Open Sans"/>
              </a:rPr>
              <a:t>Consejo</a:t>
            </a:r>
            <a:r>
              <a:rPr lang="en-US" sz="3379" dirty="0">
                <a:solidFill>
                  <a:srgbClr val="000000"/>
                </a:solidFill>
                <a:latin typeface="Open Sans"/>
              </a:rPr>
              <a:t> Electoral Escolar de </a:t>
            </a:r>
            <a:r>
              <a:rPr lang="en-US" sz="3379" dirty="0" err="1">
                <a:solidFill>
                  <a:srgbClr val="000000"/>
                </a:solidFill>
                <a:latin typeface="Open Sans"/>
              </a:rPr>
              <a:t>acuerdo</a:t>
            </a:r>
            <a:r>
              <a:rPr lang="en-US" sz="3379" dirty="0">
                <a:solidFill>
                  <a:srgbClr val="000000"/>
                </a:solidFill>
                <a:latin typeface="Open Sans"/>
              </a:rPr>
              <a:t> a lo </a:t>
            </a:r>
            <a:r>
              <a:rPr lang="en-US" sz="3379" dirty="0" err="1">
                <a:solidFill>
                  <a:srgbClr val="000000"/>
                </a:solidFill>
                <a:latin typeface="Open Sans"/>
              </a:rPr>
              <a:t>establecido</a:t>
            </a:r>
            <a:r>
              <a:rPr lang="en-US" sz="337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79" dirty="0" err="1">
                <a:solidFill>
                  <a:srgbClr val="000000"/>
                </a:solidFill>
                <a:latin typeface="Open Sans"/>
              </a:rPr>
              <a:t>procederá</a:t>
            </a:r>
            <a:r>
              <a:rPr lang="en-US" sz="3379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en-US" sz="3379" dirty="0" err="1">
                <a:solidFill>
                  <a:srgbClr val="000000"/>
                </a:solidFill>
                <a:latin typeface="Open Sans"/>
              </a:rPr>
              <a:t>tomar</a:t>
            </a:r>
            <a:r>
              <a:rPr lang="en-US" sz="3379" dirty="0">
                <a:solidFill>
                  <a:srgbClr val="000000"/>
                </a:solidFill>
                <a:latin typeface="Open Sans"/>
              </a:rPr>
              <a:t> la </a:t>
            </a:r>
            <a:r>
              <a:rPr lang="en-US" sz="3379" dirty="0" err="1">
                <a:solidFill>
                  <a:srgbClr val="000000"/>
                </a:solidFill>
                <a:latin typeface="Open Sans"/>
              </a:rPr>
              <a:t>protesta</a:t>
            </a:r>
            <a:r>
              <a:rPr lang="en-US" sz="3379" dirty="0">
                <a:solidFill>
                  <a:srgbClr val="000000"/>
                </a:solidFill>
                <a:latin typeface="Open Sans"/>
              </a:rPr>
              <a:t> de las y los </a:t>
            </a:r>
            <a:r>
              <a:rPr lang="en-US" sz="3379" dirty="0" err="1">
                <a:solidFill>
                  <a:srgbClr val="000000"/>
                </a:solidFill>
                <a:latin typeface="Open Sans"/>
              </a:rPr>
              <a:t>candidatos</a:t>
            </a:r>
            <a:r>
              <a:rPr lang="en-US" sz="337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379" dirty="0" err="1">
                <a:solidFill>
                  <a:srgbClr val="000000"/>
                </a:solidFill>
                <a:latin typeface="Open Sans"/>
              </a:rPr>
              <a:t>ganadores</a:t>
            </a:r>
            <a:r>
              <a:rPr lang="en-US" sz="3379" dirty="0">
                <a:solidFill>
                  <a:srgbClr val="000000"/>
                </a:solidFill>
                <a:latin typeface="Open Sans"/>
              </a:rPr>
              <a:t> del 17 al 21 de </a:t>
            </a:r>
            <a:r>
              <a:rPr lang="en-US" sz="3379" dirty="0" err="1">
                <a:solidFill>
                  <a:srgbClr val="000000"/>
                </a:solidFill>
                <a:latin typeface="Open Sans"/>
              </a:rPr>
              <a:t>abril</a:t>
            </a:r>
            <a:r>
              <a:rPr lang="en-US" sz="3379" dirty="0">
                <a:solidFill>
                  <a:srgbClr val="000000"/>
                </a:solidFill>
                <a:latin typeface="Open Sans"/>
              </a:rPr>
              <a:t> del 2023</a:t>
            </a:r>
          </a:p>
        </p:txBody>
      </p:sp>
      <p:sp>
        <p:nvSpPr>
          <p:cNvPr id="13" name="AutoShape 13"/>
          <p:cNvSpPr/>
          <p:nvPr/>
        </p:nvSpPr>
        <p:spPr>
          <a:xfrm>
            <a:off x="3387684" y="1496315"/>
            <a:ext cx="9482980" cy="0"/>
          </a:xfrm>
          <a:prstGeom prst="line">
            <a:avLst/>
          </a:prstGeom>
          <a:ln w="142875" cap="flat">
            <a:solidFill>
              <a:srgbClr val="B1880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CD605A54-EFB1-4F96-B51F-9FB6D87AE243}"/>
              </a:ext>
            </a:extLst>
          </p:cNvPr>
          <p:cNvSpPr/>
          <p:nvPr/>
        </p:nvSpPr>
        <p:spPr>
          <a:xfrm>
            <a:off x="1447800" y="7124700"/>
            <a:ext cx="8384697" cy="166598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Ideario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Mensaje a la comunidad escolar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Rendir cuentas al término del ciclo escolar</a:t>
            </a:r>
            <a:endParaRPr lang="es-MX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23538" y="-1078137"/>
            <a:ext cx="7185134" cy="12860721"/>
            <a:chOff x="0" y="0"/>
            <a:chExt cx="1892381" cy="33871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2381" cy="3387186"/>
            </a:xfrm>
            <a:custGeom>
              <a:avLst/>
              <a:gdLst/>
              <a:ahLst/>
              <a:cxnLst/>
              <a:rect l="l" t="t" r="r" b="b"/>
              <a:pathLst>
                <a:path w="1892381" h="3387186">
                  <a:moveTo>
                    <a:pt x="0" y="0"/>
                  </a:moveTo>
                  <a:lnTo>
                    <a:pt x="1892381" y="0"/>
                  </a:lnTo>
                  <a:lnTo>
                    <a:pt x="1892381" y="3387186"/>
                  </a:lnTo>
                  <a:lnTo>
                    <a:pt x="0" y="3387186"/>
                  </a:lnTo>
                  <a:close/>
                </a:path>
              </a:pathLst>
            </a:custGeom>
            <a:solidFill>
              <a:srgbClr val="B1880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6871792" y="1851200"/>
            <a:ext cx="4367861" cy="19182061"/>
            <a:chOff x="0" y="0"/>
            <a:chExt cx="1150383" cy="50520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50383" cy="5052066"/>
            </a:xfrm>
            <a:custGeom>
              <a:avLst/>
              <a:gdLst/>
              <a:ahLst/>
              <a:cxnLst/>
              <a:rect l="l" t="t" r="r" b="b"/>
              <a:pathLst>
                <a:path w="1150383" h="5052066">
                  <a:moveTo>
                    <a:pt x="0" y="0"/>
                  </a:moveTo>
                  <a:lnTo>
                    <a:pt x="1150383" y="0"/>
                  </a:lnTo>
                  <a:lnTo>
                    <a:pt x="1150383" y="5052066"/>
                  </a:lnTo>
                  <a:lnTo>
                    <a:pt x="0" y="5052066"/>
                  </a:lnTo>
                  <a:close/>
                </a:path>
              </a:pathLst>
            </a:custGeom>
            <a:solidFill>
              <a:srgbClr val="8D2D0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87611" y="-58684"/>
            <a:ext cx="3531751" cy="2174768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3962400" y="3695700"/>
            <a:ext cx="9482980" cy="0"/>
          </a:xfrm>
          <a:prstGeom prst="line">
            <a:avLst/>
          </a:prstGeom>
          <a:ln w="142875" cap="flat">
            <a:solidFill>
              <a:srgbClr val="B1880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MX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DFD266-06DB-4CAA-B0EC-7D07C87C1FC9}"/>
              </a:ext>
            </a:extLst>
          </p:cNvPr>
          <p:cNvSpPr txBox="1"/>
          <p:nvPr/>
        </p:nvSpPr>
        <p:spPr>
          <a:xfrm>
            <a:off x="5352972" y="4709376"/>
            <a:ext cx="6583263" cy="1482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94"/>
              </a:lnSpc>
            </a:pPr>
            <a:r>
              <a:rPr lang="en-US" sz="4424">
                <a:solidFill>
                  <a:srgbClr val="B03704"/>
                </a:solidFill>
                <a:latin typeface="Open Sans Bold Italics"/>
              </a:rPr>
              <a:t>¡Gracias por </a:t>
            </a:r>
            <a:r>
              <a:rPr lang="en-US" sz="4424" dirty="0" err="1">
                <a:solidFill>
                  <a:srgbClr val="B03704"/>
                </a:solidFill>
                <a:latin typeface="Open Sans Bold Italics"/>
              </a:rPr>
              <a:t>su</a:t>
            </a:r>
            <a:r>
              <a:rPr lang="en-US" sz="4424" dirty="0">
                <a:solidFill>
                  <a:srgbClr val="B03704"/>
                </a:solidFill>
                <a:latin typeface="Open Sans Bold Italics"/>
              </a:rPr>
              <a:t> </a:t>
            </a:r>
            <a:r>
              <a:rPr lang="en-US" sz="4424" dirty="0" err="1">
                <a:solidFill>
                  <a:srgbClr val="B03704"/>
                </a:solidFill>
                <a:latin typeface="Open Sans Bold Italics"/>
              </a:rPr>
              <a:t>atención</a:t>
            </a:r>
            <a:r>
              <a:rPr lang="en-US" sz="4424" dirty="0">
                <a:solidFill>
                  <a:srgbClr val="B03704"/>
                </a:solidFill>
                <a:latin typeface="Open Sans Bold Italics"/>
              </a:rPr>
              <a:t>!</a:t>
            </a:r>
          </a:p>
          <a:p>
            <a:pPr algn="ctr">
              <a:lnSpc>
                <a:spcPts val="5728"/>
              </a:lnSpc>
            </a:pPr>
            <a:endParaRPr lang="en-US" sz="4424" dirty="0">
              <a:solidFill>
                <a:srgbClr val="B03704"/>
              </a:solidFill>
              <a:latin typeface="Open Sans Bold Itali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1116B8-0408-4B0B-A3E1-5B8D557F8EDA}"/>
              </a:ext>
            </a:extLst>
          </p:cNvPr>
          <p:cNvSpPr txBox="1"/>
          <p:nvPr/>
        </p:nvSpPr>
        <p:spPr>
          <a:xfrm>
            <a:off x="6308567" y="5040969"/>
            <a:ext cx="5502433" cy="2256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51"/>
              </a:lnSpc>
            </a:pPr>
            <a:endParaRPr dirty="0"/>
          </a:p>
          <a:p>
            <a:pPr algn="ctr">
              <a:lnSpc>
                <a:spcPts val="5951"/>
              </a:lnSpc>
            </a:pPr>
            <a:r>
              <a:rPr lang="en-US" sz="4251" dirty="0">
                <a:solidFill>
                  <a:srgbClr val="000000"/>
                </a:solidFill>
                <a:latin typeface="Open Sans Bold"/>
              </a:rPr>
              <a:t>www.ietam.org.mx</a:t>
            </a:r>
          </a:p>
          <a:p>
            <a:pPr algn="ctr">
              <a:lnSpc>
                <a:spcPts val="5951"/>
              </a:lnSpc>
            </a:pPr>
            <a:endParaRPr lang="en-US" sz="4251" dirty="0">
              <a:solidFill>
                <a:srgbClr val="000000"/>
              </a:solidFill>
              <a:latin typeface="Open Sans Bold"/>
            </a:endParaRP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D0150085-6416-445B-B8C4-EF6CB07680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0694" y="779516"/>
            <a:ext cx="4159654" cy="256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79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6429894" y="1269025"/>
            <a:ext cx="5023042" cy="21159279"/>
            <a:chOff x="0" y="0"/>
            <a:chExt cx="1322941" cy="55728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2941" cy="5572814"/>
            </a:xfrm>
            <a:custGeom>
              <a:avLst/>
              <a:gdLst/>
              <a:ahLst/>
              <a:cxnLst/>
              <a:rect l="l" t="t" r="r" b="b"/>
              <a:pathLst>
                <a:path w="1322941" h="5572814">
                  <a:moveTo>
                    <a:pt x="0" y="0"/>
                  </a:moveTo>
                  <a:lnTo>
                    <a:pt x="1322941" y="0"/>
                  </a:lnTo>
                  <a:lnTo>
                    <a:pt x="1322941" y="5572814"/>
                  </a:lnTo>
                  <a:lnTo>
                    <a:pt x="0" y="5572814"/>
                  </a:lnTo>
                  <a:close/>
                </a:path>
              </a:pathLst>
            </a:custGeom>
            <a:solidFill>
              <a:srgbClr val="8D2D0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028700" y="1645059"/>
            <a:ext cx="8927958" cy="0"/>
          </a:xfrm>
          <a:prstGeom prst="line">
            <a:avLst/>
          </a:prstGeom>
          <a:ln w="142875" cap="flat">
            <a:solidFill>
              <a:srgbClr val="B1880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87611" y="-58684"/>
            <a:ext cx="3531751" cy="2174768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2067025" y="2116084"/>
            <a:ext cx="5192275" cy="6912834"/>
            <a:chOff x="0" y="0"/>
            <a:chExt cx="3663950" cy="4878070"/>
          </a:xfrm>
        </p:grpSpPr>
        <p:sp>
          <p:nvSpPr>
            <p:cNvPr id="8" name="Freeform 8"/>
            <p:cNvSpPr/>
            <p:nvPr/>
          </p:nvSpPr>
          <p:spPr>
            <a:xfrm>
              <a:off x="31750" y="31750"/>
              <a:ext cx="3600450" cy="4814570"/>
            </a:xfrm>
            <a:custGeom>
              <a:avLst/>
              <a:gdLst/>
              <a:ahLst/>
              <a:cxnLst/>
              <a:rect l="l" t="t" r="r" b="b"/>
              <a:pathLst>
                <a:path w="3600450" h="481457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blipFill>
              <a:blip r:embed="rId3"/>
              <a:stretch>
                <a:fillRect l="-50353" r="-50353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3663950" cy="4878070"/>
            </a:xfrm>
            <a:custGeom>
              <a:avLst/>
              <a:gdLst/>
              <a:ahLst/>
              <a:cxnLst/>
              <a:rect l="l" t="t" r="r" b="b"/>
              <a:pathLst>
                <a:path w="3663950" h="487807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8D2D04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108329" y="3987250"/>
            <a:ext cx="9738422" cy="372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58"/>
              </a:lnSpc>
            </a:pPr>
            <a:r>
              <a:rPr lang="en-US" sz="3470" dirty="0" err="1">
                <a:solidFill>
                  <a:srgbClr val="000000"/>
                </a:solidFill>
                <a:latin typeface="Open Sans"/>
              </a:rPr>
              <a:t>Implementar</a:t>
            </a:r>
            <a:r>
              <a:rPr lang="en-US" sz="3470" dirty="0">
                <a:solidFill>
                  <a:srgbClr val="000000"/>
                </a:solidFill>
                <a:latin typeface="Open Sans"/>
              </a:rPr>
              <a:t> la </a:t>
            </a:r>
            <a:r>
              <a:rPr lang="en-US" sz="3470" dirty="0" err="1">
                <a:solidFill>
                  <a:srgbClr val="000000"/>
                </a:solidFill>
                <a:latin typeface="Open Sans"/>
              </a:rPr>
              <a:t>participación</a:t>
            </a:r>
            <a:r>
              <a:rPr lang="en-US" sz="347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470" dirty="0" err="1">
                <a:solidFill>
                  <a:srgbClr val="000000"/>
                </a:solidFill>
                <a:latin typeface="Open Sans"/>
              </a:rPr>
              <a:t>cívica</a:t>
            </a:r>
            <a:r>
              <a:rPr lang="en-US" sz="3470" dirty="0">
                <a:solidFill>
                  <a:srgbClr val="000000"/>
                </a:solidFill>
                <a:latin typeface="Open Sans"/>
              </a:rPr>
              <a:t> entre </a:t>
            </a:r>
            <a:r>
              <a:rPr lang="en-US" sz="3470" dirty="0" err="1">
                <a:solidFill>
                  <a:srgbClr val="000000"/>
                </a:solidFill>
                <a:latin typeface="Open Sans"/>
              </a:rPr>
              <a:t>niñas</a:t>
            </a:r>
            <a:r>
              <a:rPr lang="en-US" sz="3470" dirty="0">
                <a:solidFill>
                  <a:srgbClr val="000000"/>
                </a:solidFill>
                <a:latin typeface="Open Sans"/>
              </a:rPr>
              <a:t> y </a:t>
            </a:r>
            <a:r>
              <a:rPr lang="en-US" sz="3470" dirty="0" err="1">
                <a:solidFill>
                  <a:srgbClr val="000000"/>
                </a:solidFill>
                <a:latin typeface="Open Sans"/>
              </a:rPr>
              <a:t>niños</a:t>
            </a:r>
            <a:r>
              <a:rPr lang="en-US" sz="3470" dirty="0">
                <a:solidFill>
                  <a:srgbClr val="000000"/>
                </a:solidFill>
                <a:latin typeface="Open Sans"/>
              </a:rPr>
              <a:t> de la </a:t>
            </a:r>
            <a:r>
              <a:rPr lang="en-US" sz="3470" dirty="0" err="1">
                <a:solidFill>
                  <a:srgbClr val="000000"/>
                </a:solidFill>
                <a:latin typeface="Open Sans"/>
              </a:rPr>
              <a:t>entidad</a:t>
            </a:r>
            <a:r>
              <a:rPr lang="en-US" sz="3470" dirty="0">
                <a:solidFill>
                  <a:srgbClr val="000000"/>
                </a:solidFill>
                <a:latin typeface="Open Sans"/>
              </a:rPr>
              <a:t>, para </a:t>
            </a:r>
            <a:r>
              <a:rPr lang="en-US" sz="3470" dirty="0" err="1">
                <a:solidFill>
                  <a:srgbClr val="000000"/>
                </a:solidFill>
                <a:latin typeface="Open Sans"/>
              </a:rPr>
              <a:t>aprender</a:t>
            </a:r>
            <a:r>
              <a:rPr lang="en-US" sz="3470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en-US" sz="3470" dirty="0" err="1">
                <a:solidFill>
                  <a:srgbClr val="000000"/>
                </a:solidFill>
                <a:latin typeface="Open Sans"/>
              </a:rPr>
              <a:t>vivir</a:t>
            </a:r>
            <a:r>
              <a:rPr lang="en-US" sz="347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470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3470" dirty="0">
                <a:solidFill>
                  <a:srgbClr val="000000"/>
                </a:solidFill>
                <a:latin typeface="Open Sans"/>
              </a:rPr>
              <a:t> un </a:t>
            </a:r>
            <a:r>
              <a:rPr lang="en-US" sz="3470" dirty="0" err="1">
                <a:solidFill>
                  <a:srgbClr val="000000"/>
                </a:solidFill>
                <a:latin typeface="Open Sans"/>
              </a:rPr>
              <a:t>estado</a:t>
            </a:r>
            <a:r>
              <a:rPr lang="en-US" sz="347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470" dirty="0" err="1">
                <a:solidFill>
                  <a:srgbClr val="000000"/>
                </a:solidFill>
                <a:latin typeface="Open Sans"/>
              </a:rPr>
              <a:t>democrático</a:t>
            </a:r>
            <a:r>
              <a:rPr lang="en-US" sz="3470" dirty="0">
                <a:solidFill>
                  <a:srgbClr val="000000"/>
                </a:solidFill>
                <a:latin typeface="Open Sans"/>
              </a:rPr>
              <a:t> que les </a:t>
            </a:r>
            <a:r>
              <a:rPr lang="en-US" sz="3470" dirty="0" err="1">
                <a:solidFill>
                  <a:srgbClr val="000000"/>
                </a:solidFill>
                <a:latin typeface="Open Sans"/>
              </a:rPr>
              <a:t>permita</a:t>
            </a:r>
            <a:r>
              <a:rPr lang="en-US" sz="347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470" dirty="0" err="1">
                <a:solidFill>
                  <a:srgbClr val="000000"/>
                </a:solidFill>
                <a:latin typeface="Open Sans"/>
              </a:rPr>
              <a:t>conocer</a:t>
            </a:r>
            <a:r>
              <a:rPr lang="en-US" sz="3470" dirty="0">
                <a:solidFill>
                  <a:srgbClr val="000000"/>
                </a:solidFill>
                <a:latin typeface="Open Sans"/>
              </a:rPr>
              <a:t> sus </a:t>
            </a:r>
            <a:r>
              <a:rPr lang="en-US" sz="3470" dirty="0" err="1">
                <a:solidFill>
                  <a:srgbClr val="000000"/>
                </a:solidFill>
                <a:latin typeface="Open Sans"/>
              </a:rPr>
              <a:t>obligaciones</a:t>
            </a:r>
            <a:r>
              <a:rPr lang="en-US" sz="3470" dirty="0">
                <a:solidFill>
                  <a:srgbClr val="000000"/>
                </a:solidFill>
                <a:latin typeface="Open Sans"/>
              </a:rPr>
              <a:t> y derechos.</a:t>
            </a:r>
          </a:p>
          <a:p>
            <a:pPr algn="just">
              <a:lnSpc>
                <a:spcPts val="4858"/>
              </a:lnSpc>
            </a:pPr>
            <a:endParaRPr lang="en-US" sz="3470" dirty="0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4858"/>
              </a:lnSpc>
            </a:pPr>
            <a:endParaRPr lang="en-US" sz="347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886048" y="425912"/>
            <a:ext cx="7055367" cy="1917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000000"/>
                </a:solidFill>
                <a:latin typeface="Open Sans Light Bold"/>
              </a:rPr>
              <a:t>Objetivo General</a:t>
            </a:r>
          </a:p>
          <a:p>
            <a:pPr algn="ctr">
              <a:lnSpc>
                <a:spcPts val="7740"/>
              </a:lnSpc>
            </a:pPr>
            <a:endParaRPr lang="en-US" sz="5500">
              <a:solidFill>
                <a:srgbClr val="000000"/>
              </a:solidFill>
              <a:latin typeface="Open Sans Light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344632" y="-1286860"/>
            <a:ext cx="7185134" cy="12860721"/>
            <a:chOff x="0" y="0"/>
            <a:chExt cx="1892381" cy="33871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2381" cy="3387186"/>
            </a:xfrm>
            <a:custGeom>
              <a:avLst/>
              <a:gdLst/>
              <a:ahLst/>
              <a:cxnLst/>
              <a:rect l="l" t="t" r="r" b="b"/>
              <a:pathLst>
                <a:path w="1892381" h="3387186">
                  <a:moveTo>
                    <a:pt x="0" y="0"/>
                  </a:moveTo>
                  <a:lnTo>
                    <a:pt x="1892381" y="0"/>
                  </a:lnTo>
                  <a:lnTo>
                    <a:pt x="1892381" y="3387186"/>
                  </a:lnTo>
                  <a:lnTo>
                    <a:pt x="0" y="3387186"/>
                  </a:lnTo>
                  <a:close/>
                </a:path>
              </a:pathLst>
            </a:custGeom>
            <a:solidFill>
              <a:srgbClr val="8D2D0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1957" y="9460857"/>
            <a:ext cx="19096450" cy="2645979"/>
            <a:chOff x="0" y="0"/>
            <a:chExt cx="5029518" cy="6968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29517" cy="696883"/>
            </a:xfrm>
            <a:custGeom>
              <a:avLst/>
              <a:gdLst/>
              <a:ahLst/>
              <a:cxnLst/>
              <a:rect l="l" t="t" r="r" b="b"/>
              <a:pathLst>
                <a:path w="5029517" h="696883">
                  <a:moveTo>
                    <a:pt x="0" y="0"/>
                  </a:moveTo>
                  <a:lnTo>
                    <a:pt x="5029517" y="0"/>
                  </a:lnTo>
                  <a:lnTo>
                    <a:pt x="5029517" y="696883"/>
                  </a:lnTo>
                  <a:lnTo>
                    <a:pt x="0" y="696883"/>
                  </a:lnTo>
                  <a:close/>
                </a:path>
              </a:pathLst>
            </a:custGeom>
            <a:solidFill>
              <a:srgbClr val="B1880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1207606" y="1386512"/>
            <a:ext cx="9203538" cy="0"/>
          </a:xfrm>
          <a:prstGeom prst="line">
            <a:avLst/>
          </a:prstGeom>
          <a:ln w="142875" cap="flat">
            <a:solidFill>
              <a:srgbClr val="B1880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1396017" y="313553"/>
            <a:ext cx="7747983" cy="2041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000000"/>
                </a:solidFill>
                <a:latin typeface="Open Sans Light Bold"/>
              </a:rPr>
              <a:t>Objetivo Específico</a:t>
            </a:r>
          </a:p>
          <a:p>
            <a:pPr algn="ctr">
              <a:lnSpc>
                <a:spcPts val="8792"/>
              </a:lnSpc>
            </a:pPr>
            <a:endParaRPr lang="en-US" sz="5500">
              <a:solidFill>
                <a:srgbClr val="000000"/>
              </a:solidFill>
              <a:latin typeface="Open Sans Light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66252" y="1825589"/>
            <a:ext cx="12414741" cy="7155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185" dirty="0" err="1">
                <a:solidFill>
                  <a:srgbClr val="000000"/>
                </a:solidFill>
                <a:latin typeface="Open Sans"/>
              </a:rPr>
              <a:t>Coadyuvar</a:t>
            </a:r>
            <a:r>
              <a:rPr lang="en-US" sz="3185" dirty="0">
                <a:solidFill>
                  <a:srgbClr val="000000"/>
                </a:solidFill>
                <a:latin typeface="Open Sans"/>
              </a:rPr>
              <a:t> con la </a:t>
            </a:r>
            <a:r>
              <a:rPr lang="en-US" sz="3185" dirty="0" err="1">
                <a:solidFill>
                  <a:srgbClr val="000000"/>
                </a:solidFill>
                <a:latin typeface="Open Sans"/>
              </a:rPr>
              <a:t>Secretaría</a:t>
            </a:r>
            <a:r>
              <a:rPr lang="en-US" sz="3185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3185" dirty="0" err="1">
                <a:solidFill>
                  <a:srgbClr val="000000"/>
                </a:solidFill>
                <a:latin typeface="Open Sans"/>
              </a:rPr>
              <a:t>Educación</a:t>
            </a:r>
            <a:r>
              <a:rPr lang="en-US" sz="3185" dirty="0">
                <a:solidFill>
                  <a:srgbClr val="000000"/>
                </a:solidFill>
                <a:latin typeface="Open Sans"/>
              </a:rPr>
              <a:t> de Tamaulipas y el </a:t>
            </a:r>
            <a:r>
              <a:rPr lang="en-US" sz="3185" dirty="0" err="1">
                <a:solidFill>
                  <a:srgbClr val="000000"/>
                </a:solidFill>
                <a:latin typeface="Open Sans"/>
              </a:rPr>
              <a:t>Congreso</a:t>
            </a:r>
            <a:r>
              <a:rPr lang="en-US" sz="3185" dirty="0">
                <a:solidFill>
                  <a:srgbClr val="000000"/>
                </a:solidFill>
                <a:latin typeface="Open Sans"/>
              </a:rPr>
              <a:t> del Estado Libre y </a:t>
            </a:r>
            <a:r>
              <a:rPr lang="en-US" sz="3185" dirty="0" err="1">
                <a:solidFill>
                  <a:srgbClr val="000000"/>
                </a:solidFill>
                <a:latin typeface="Open Sans"/>
              </a:rPr>
              <a:t>Soberano</a:t>
            </a:r>
            <a:r>
              <a:rPr lang="en-US" sz="3185" dirty="0">
                <a:solidFill>
                  <a:srgbClr val="000000"/>
                </a:solidFill>
                <a:latin typeface="Open Sans"/>
              </a:rPr>
              <a:t> de Tamaulipas, </a:t>
            </a:r>
            <a:r>
              <a:rPr lang="en-US" sz="3185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3185" dirty="0">
                <a:solidFill>
                  <a:srgbClr val="000000"/>
                </a:solidFill>
                <a:latin typeface="Open Sans"/>
              </a:rPr>
              <a:t> el </a:t>
            </a:r>
            <a:r>
              <a:rPr lang="en-US" sz="3185" dirty="0" err="1">
                <a:solidFill>
                  <a:srgbClr val="000000"/>
                </a:solidFill>
                <a:latin typeface="Open Sans"/>
              </a:rPr>
              <a:t>fomento</a:t>
            </a:r>
            <a:r>
              <a:rPr lang="en-US" sz="3185" dirty="0">
                <a:solidFill>
                  <a:srgbClr val="000000"/>
                </a:solidFill>
                <a:latin typeface="Open Sans"/>
              </a:rPr>
              <a:t> de la </a:t>
            </a:r>
            <a:r>
              <a:rPr lang="en-US" sz="3185" dirty="0" err="1">
                <a:solidFill>
                  <a:srgbClr val="000000"/>
                </a:solidFill>
                <a:latin typeface="Open Sans"/>
              </a:rPr>
              <a:t>práctica</a:t>
            </a:r>
            <a:r>
              <a:rPr lang="en-US" sz="3185" dirty="0">
                <a:solidFill>
                  <a:srgbClr val="000000"/>
                </a:solidFill>
                <a:latin typeface="Open Sans"/>
              </a:rPr>
              <a:t> de los </a:t>
            </a:r>
            <a:r>
              <a:rPr lang="en-US" sz="3185" dirty="0" err="1">
                <a:solidFill>
                  <a:srgbClr val="000000"/>
                </a:solidFill>
                <a:latin typeface="Open Sans"/>
              </a:rPr>
              <a:t>valores</a:t>
            </a:r>
            <a:r>
              <a:rPr lang="en-US" sz="318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185" dirty="0" err="1">
                <a:solidFill>
                  <a:srgbClr val="000000"/>
                </a:solidFill>
                <a:latin typeface="Open Sans"/>
              </a:rPr>
              <a:t>cívicos</a:t>
            </a:r>
            <a:r>
              <a:rPr lang="en-US" sz="3185" dirty="0">
                <a:solidFill>
                  <a:srgbClr val="000000"/>
                </a:solidFill>
                <a:latin typeface="Open Sans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US" sz="3185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50000"/>
              </a:lnSpc>
            </a:pPr>
            <a:r>
              <a:rPr lang="en-US" sz="3185" dirty="0" err="1">
                <a:solidFill>
                  <a:srgbClr val="000000"/>
                </a:solidFill>
                <a:latin typeface="Open Sans"/>
              </a:rPr>
              <a:t>Dotar</a:t>
            </a:r>
            <a:r>
              <a:rPr lang="en-US" sz="3185" dirty="0">
                <a:solidFill>
                  <a:srgbClr val="000000"/>
                </a:solidFill>
                <a:latin typeface="Open Sans"/>
              </a:rPr>
              <a:t> al </a:t>
            </a:r>
            <a:r>
              <a:rPr lang="en-US" sz="3185" dirty="0" err="1">
                <a:solidFill>
                  <a:srgbClr val="000000"/>
                </a:solidFill>
                <a:latin typeface="Open Sans"/>
              </a:rPr>
              <a:t>docente</a:t>
            </a:r>
            <a:r>
              <a:rPr lang="en-US" sz="3185" dirty="0">
                <a:solidFill>
                  <a:srgbClr val="000000"/>
                </a:solidFill>
                <a:latin typeface="Open Sans"/>
              </a:rPr>
              <a:t> y al </a:t>
            </a:r>
            <a:r>
              <a:rPr lang="en-US" sz="3185" dirty="0" err="1">
                <a:solidFill>
                  <a:srgbClr val="000000"/>
                </a:solidFill>
                <a:latin typeface="Open Sans"/>
              </a:rPr>
              <a:t>alumnado</a:t>
            </a:r>
            <a:r>
              <a:rPr lang="en-US" sz="3185" dirty="0">
                <a:solidFill>
                  <a:srgbClr val="000000"/>
                </a:solidFill>
                <a:latin typeface="Open Sans"/>
              </a:rPr>
              <a:t> de una </a:t>
            </a:r>
            <a:r>
              <a:rPr lang="en-US" sz="3185" dirty="0" err="1">
                <a:solidFill>
                  <a:srgbClr val="000000"/>
                </a:solidFill>
                <a:latin typeface="Open Sans"/>
              </a:rPr>
              <a:t>herramienta</a:t>
            </a:r>
            <a:r>
              <a:rPr lang="en-US" sz="318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185" dirty="0" err="1">
                <a:solidFill>
                  <a:srgbClr val="000000"/>
                </a:solidFill>
                <a:latin typeface="Open Sans"/>
              </a:rPr>
              <a:t>didáctica</a:t>
            </a:r>
            <a:r>
              <a:rPr lang="en-US" sz="3185" dirty="0">
                <a:solidFill>
                  <a:srgbClr val="000000"/>
                </a:solidFill>
                <a:latin typeface="Open Sans"/>
              </a:rPr>
              <a:t> (</a:t>
            </a:r>
            <a:r>
              <a:rPr lang="en-US" sz="3185" dirty="0" err="1">
                <a:solidFill>
                  <a:srgbClr val="000000"/>
                </a:solidFill>
                <a:latin typeface="Open Sans"/>
              </a:rPr>
              <a:t>reglamento</a:t>
            </a:r>
            <a:r>
              <a:rPr lang="en-US" sz="3185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3185" dirty="0" err="1">
                <a:solidFill>
                  <a:srgbClr val="000000"/>
                </a:solidFill>
                <a:latin typeface="Open Sans"/>
              </a:rPr>
              <a:t>elecciones</a:t>
            </a:r>
            <a:r>
              <a:rPr lang="en-US" sz="3185" dirty="0">
                <a:solidFill>
                  <a:srgbClr val="000000"/>
                </a:solidFill>
                <a:latin typeface="Open Sans"/>
              </a:rPr>
              <a:t>) con la </a:t>
            </a:r>
            <a:r>
              <a:rPr lang="en-US" sz="3185" dirty="0" err="1">
                <a:solidFill>
                  <a:srgbClr val="000000"/>
                </a:solidFill>
                <a:latin typeface="Open Sans"/>
              </a:rPr>
              <a:t>cual</a:t>
            </a:r>
            <a:r>
              <a:rPr lang="en-US" sz="3185" dirty="0">
                <a:solidFill>
                  <a:srgbClr val="000000"/>
                </a:solidFill>
                <a:latin typeface="Open Sans"/>
              </a:rPr>
              <a:t> se </a:t>
            </a:r>
            <a:r>
              <a:rPr lang="en-US" sz="3185" dirty="0" err="1">
                <a:solidFill>
                  <a:srgbClr val="000000"/>
                </a:solidFill>
                <a:latin typeface="Open Sans"/>
              </a:rPr>
              <a:t>facilite</a:t>
            </a:r>
            <a:r>
              <a:rPr lang="en-US" sz="3185" dirty="0">
                <a:solidFill>
                  <a:srgbClr val="000000"/>
                </a:solidFill>
                <a:latin typeface="Open Sans"/>
              </a:rPr>
              <a:t> la </a:t>
            </a:r>
            <a:r>
              <a:rPr lang="en-US" sz="3185" dirty="0" err="1">
                <a:solidFill>
                  <a:srgbClr val="000000"/>
                </a:solidFill>
                <a:latin typeface="Open Sans"/>
              </a:rPr>
              <a:t>realización</a:t>
            </a:r>
            <a:r>
              <a:rPr lang="en-US" sz="3185" dirty="0">
                <a:solidFill>
                  <a:srgbClr val="000000"/>
                </a:solidFill>
                <a:latin typeface="Open Sans"/>
              </a:rPr>
              <a:t> de una </a:t>
            </a:r>
            <a:r>
              <a:rPr lang="en-US" sz="3185" dirty="0" err="1">
                <a:solidFill>
                  <a:srgbClr val="000000"/>
                </a:solidFill>
                <a:latin typeface="Open Sans"/>
              </a:rPr>
              <a:t>elección</a:t>
            </a:r>
            <a:r>
              <a:rPr lang="en-US" sz="3185" dirty="0">
                <a:solidFill>
                  <a:srgbClr val="000000"/>
                </a:solidFill>
                <a:latin typeface="Open Sans"/>
              </a:rPr>
              <a:t> dentro del </a:t>
            </a:r>
            <a:r>
              <a:rPr lang="en-US" sz="3185" dirty="0" err="1">
                <a:solidFill>
                  <a:srgbClr val="000000"/>
                </a:solidFill>
                <a:latin typeface="Open Sans"/>
              </a:rPr>
              <a:t>ámbito</a:t>
            </a:r>
            <a:r>
              <a:rPr lang="en-US" sz="3185" dirty="0">
                <a:solidFill>
                  <a:srgbClr val="000000"/>
                </a:solidFill>
                <a:latin typeface="Open Sans"/>
              </a:rPr>
              <a:t> escolar; </a:t>
            </a:r>
            <a:r>
              <a:rPr lang="en-US" sz="3185" dirty="0" err="1">
                <a:solidFill>
                  <a:srgbClr val="000000"/>
                </a:solidFill>
                <a:latin typeface="Open Sans"/>
              </a:rPr>
              <a:t>destacando</a:t>
            </a:r>
            <a:r>
              <a:rPr lang="en-US" sz="3185" dirty="0">
                <a:solidFill>
                  <a:srgbClr val="000000"/>
                </a:solidFill>
                <a:latin typeface="Open Sans"/>
              </a:rPr>
              <a:t> la </a:t>
            </a:r>
            <a:r>
              <a:rPr lang="en-US" sz="3185" dirty="0" err="1">
                <a:solidFill>
                  <a:srgbClr val="000000"/>
                </a:solidFill>
                <a:latin typeface="Open Sans"/>
              </a:rPr>
              <a:t>importancia</a:t>
            </a:r>
            <a:r>
              <a:rPr lang="en-US" sz="3185" dirty="0">
                <a:solidFill>
                  <a:srgbClr val="000000"/>
                </a:solidFill>
                <a:latin typeface="Open Sans"/>
              </a:rPr>
              <a:t> de la </a:t>
            </a:r>
            <a:r>
              <a:rPr lang="en-US" sz="3185" dirty="0" err="1">
                <a:solidFill>
                  <a:srgbClr val="000000"/>
                </a:solidFill>
                <a:latin typeface="Open Sans"/>
              </a:rPr>
              <a:t>participación</a:t>
            </a:r>
            <a:r>
              <a:rPr lang="en-US" sz="318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185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3185" dirty="0">
                <a:solidFill>
                  <a:srgbClr val="000000"/>
                </a:solidFill>
                <a:latin typeface="Open Sans"/>
              </a:rPr>
              <a:t> la </a:t>
            </a:r>
            <a:r>
              <a:rPr lang="en-US" sz="3185" dirty="0" err="1">
                <a:solidFill>
                  <a:srgbClr val="000000"/>
                </a:solidFill>
                <a:latin typeface="Open Sans"/>
              </a:rPr>
              <a:t>toma</a:t>
            </a:r>
            <a:r>
              <a:rPr lang="en-US" sz="3185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3185" dirty="0" err="1">
                <a:solidFill>
                  <a:srgbClr val="000000"/>
                </a:solidFill>
                <a:latin typeface="Open Sans"/>
              </a:rPr>
              <a:t>decisiones</a:t>
            </a:r>
            <a:r>
              <a:rPr lang="en-US" sz="3185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3185" dirty="0" err="1">
                <a:solidFill>
                  <a:srgbClr val="000000"/>
                </a:solidFill>
                <a:latin typeface="Open Sans"/>
              </a:rPr>
              <a:t>practicando</a:t>
            </a:r>
            <a:r>
              <a:rPr lang="en-US" sz="3185" dirty="0">
                <a:solidFill>
                  <a:srgbClr val="000000"/>
                </a:solidFill>
                <a:latin typeface="Open Sans"/>
              </a:rPr>
              <a:t> y </a:t>
            </a:r>
            <a:r>
              <a:rPr lang="en-US" sz="3185" dirty="0" err="1">
                <a:solidFill>
                  <a:srgbClr val="000000"/>
                </a:solidFill>
                <a:latin typeface="Open Sans"/>
              </a:rPr>
              <a:t>ejerciendo</a:t>
            </a:r>
            <a:r>
              <a:rPr lang="en-US" sz="3185" dirty="0">
                <a:solidFill>
                  <a:srgbClr val="000000"/>
                </a:solidFill>
                <a:latin typeface="Open Sans"/>
              </a:rPr>
              <a:t> los </a:t>
            </a:r>
            <a:r>
              <a:rPr lang="en-US" sz="3185" dirty="0" err="1">
                <a:solidFill>
                  <a:srgbClr val="000000"/>
                </a:solidFill>
                <a:latin typeface="Open Sans"/>
              </a:rPr>
              <a:t>valores</a:t>
            </a:r>
            <a:r>
              <a:rPr lang="en-US" sz="318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185" dirty="0" err="1">
                <a:solidFill>
                  <a:srgbClr val="000000"/>
                </a:solidFill>
                <a:latin typeface="Open Sans"/>
              </a:rPr>
              <a:t>democráticos</a:t>
            </a:r>
            <a:r>
              <a:rPr lang="en-US" sz="3185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algn="ctr">
              <a:lnSpc>
                <a:spcPts val="4459"/>
              </a:lnSpc>
            </a:pPr>
            <a:endParaRPr lang="en-US" sz="3185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87611" y="-58684"/>
            <a:ext cx="3531751" cy="2174768"/>
          </a:xfrm>
          <a:prstGeom prst="rect">
            <a:avLst/>
          </a:prstGeom>
        </p:spPr>
      </p:pic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1043848" y="3539694"/>
            <a:ext cx="7244152" cy="724415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-95377" y="-95377"/>
              <a:ext cx="6540754" cy="6540754"/>
            </a:xfrm>
            <a:custGeom>
              <a:avLst/>
              <a:gdLst/>
              <a:ahLst/>
              <a:cxnLst/>
              <a:rect l="l" t="t" r="r" b="b"/>
              <a:pathLst>
                <a:path w="6540754" h="6540754">
                  <a:moveTo>
                    <a:pt x="6540754" y="0"/>
                  </a:moveTo>
                  <a:lnTo>
                    <a:pt x="0" y="6540754"/>
                  </a:lnTo>
                  <a:lnTo>
                    <a:pt x="6540754" y="6540754"/>
                  </a:lnTo>
                  <a:close/>
                </a:path>
              </a:pathLst>
            </a:custGeom>
            <a:blipFill>
              <a:blip r:embed="rId3"/>
              <a:stretch>
                <a:fillRect l="-23137" r="-24736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156434" y="-1286860"/>
            <a:ext cx="7185134" cy="12860721"/>
            <a:chOff x="0" y="0"/>
            <a:chExt cx="1892381" cy="33871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2381" cy="3387186"/>
            </a:xfrm>
            <a:custGeom>
              <a:avLst/>
              <a:gdLst/>
              <a:ahLst/>
              <a:cxnLst/>
              <a:rect l="l" t="t" r="r" b="b"/>
              <a:pathLst>
                <a:path w="1892381" h="3387186">
                  <a:moveTo>
                    <a:pt x="0" y="0"/>
                  </a:moveTo>
                  <a:lnTo>
                    <a:pt x="1892381" y="0"/>
                  </a:lnTo>
                  <a:lnTo>
                    <a:pt x="1892381" y="3387186"/>
                  </a:lnTo>
                  <a:lnTo>
                    <a:pt x="0" y="3387186"/>
                  </a:lnTo>
                  <a:close/>
                </a:path>
              </a:pathLst>
            </a:custGeom>
            <a:solidFill>
              <a:srgbClr val="8D2D0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1957" y="9460857"/>
            <a:ext cx="19096450" cy="2645979"/>
            <a:chOff x="0" y="0"/>
            <a:chExt cx="5029518" cy="6968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29517" cy="696883"/>
            </a:xfrm>
            <a:custGeom>
              <a:avLst/>
              <a:gdLst/>
              <a:ahLst/>
              <a:cxnLst/>
              <a:rect l="l" t="t" r="r" b="b"/>
              <a:pathLst>
                <a:path w="5029517" h="696883">
                  <a:moveTo>
                    <a:pt x="0" y="0"/>
                  </a:moveTo>
                  <a:lnTo>
                    <a:pt x="5029517" y="0"/>
                  </a:lnTo>
                  <a:lnTo>
                    <a:pt x="5029517" y="696883"/>
                  </a:lnTo>
                  <a:lnTo>
                    <a:pt x="0" y="696883"/>
                  </a:lnTo>
                  <a:close/>
                </a:path>
              </a:pathLst>
            </a:custGeom>
            <a:solidFill>
              <a:srgbClr val="B1880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87611" y="-58684"/>
            <a:ext cx="3531751" cy="217476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139238" y="4274503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9139238" y="4652327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1481520" y="2313578"/>
            <a:ext cx="9996685" cy="6988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5"/>
              </a:lnSpc>
            </a:pPr>
            <a:r>
              <a:rPr lang="en-US" sz="3303">
                <a:solidFill>
                  <a:srgbClr val="000000"/>
                </a:solidFill>
                <a:latin typeface="Open Sans"/>
              </a:rPr>
              <a:t>En México, país que cuenta con un sistema democrático, mediante el cual, a través de las elecciones, libres y periódicas, se eligen a gobernantes y/o representantes legislativos, existe la necesidad de educar y enseñar al alumnado hábitos y conductas que le permita desarrollarse en sociedad, convivir pacíficamente, reconocer y respetar las reglas y leyes establecidas y además saber que las elecciones son un mecanismo a través del cual se toman decisiones colectivas que no puedan ser tomadas en lo individual. </a:t>
            </a:r>
          </a:p>
          <a:p>
            <a:pPr algn="ctr">
              <a:lnSpc>
                <a:spcPts val="4625"/>
              </a:lnSpc>
            </a:pPr>
            <a:endParaRPr lang="en-US" sz="3303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2" name="AutoShape 12"/>
          <p:cNvSpPr/>
          <p:nvPr/>
        </p:nvSpPr>
        <p:spPr>
          <a:xfrm rot="33254">
            <a:off x="3213196" y="1480340"/>
            <a:ext cx="7385007" cy="0"/>
          </a:xfrm>
          <a:prstGeom prst="line">
            <a:avLst/>
          </a:prstGeom>
          <a:ln w="142875" cap="flat">
            <a:solidFill>
              <a:srgbClr val="B1880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2584465" y="2116084"/>
            <a:ext cx="5006293" cy="6565768"/>
            <a:chOff x="0" y="0"/>
            <a:chExt cx="4537710" cy="5951220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4474210" cy="5887720"/>
            </a:xfrm>
            <a:custGeom>
              <a:avLst/>
              <a:gdLst/>
              <a:ahLst/>
              <a:cxnLst/>
              <a:rect l="l" t="t" r="r" b="b"/>
              <a:pathLst>
                <a:path w="4474210" h="5887720">
                  <a:moveTo>
                    <a:pt x="0" y="5447030"/>
                  </a:moveTo>
                  <a:lnTo>
                    <a:pt x="0" y="440690"/>
                  </a:lnTo>
                  <a:cubicBezTo>
                    <a:pt x="0" y="196850"/>
                    <a:pt x="196850" y="0"/>
                    <a:pt x="440690" y="0"/>
                  </a:cubicBezTo>
                  <a:lnTo>
                    <a:pt x="4033520" y="0"/>
                  </a:lnTo>
                  <a:cubicBezTo>
                    <a:pt x="4277360" y="0"/>
                    <a:pt x="4474210" y="196850"/>
                    <a:pt x="4474210" y="440690"/>
                  </a:cubicBezTo>
                  <a:lnTo>
                    <a:pt x="4474210" y="5447030"/>
                  </a:lnTo>
                  <a:cubicBezTo>
                    <a:pt x="4474210" y="5690870"/>
                    <a:pt x="4277360" y="5887720"/>
                    <a:pt x="4033520" y="5887720"/>
                  </a:cubicBezTo>
                  <a:lnTo>
                    <a:pt x="440690" y="5887720"/>
                  </a:lnTo>
                  <a:cubicBezTo>
                    <a:pt x="196850" y="5887720"/>
                    <a:pt x="0" y="5690870"/>
                    <a:pt x="0" y="5447030"/>
                  </a:cubicBezTo>
                  <a:close/>
                </a:path>
              </a:pathLst>
            </a:custGeom>
            <a:blipFill>
              <a:blip r:embed="rId3"/>
              <a:stretch>
                <a:fillRect t="-7029" b="-7029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4537710" cy="5951220"/>
            </a:xfrm>
            <a:custGeom>
              <a:avLst/>
              <a:gdLst/>
              <a:ahLst/>
              <a:cxnLst/>
              <a:rect l="l" t="t" r="r" b="b"/>
              <a:pathLst>
                <a:path w="4537710" h="5951220">
                  <a:moveTo>
                    <a:pt x="4065270" y="5951220"/>
                  </a:moveTo>
                  <a:lnTo>
                    <a:pt x="472440" y="5951220"/>
                  </a:lnTo>
                  <a:cubicBezTo>
                    <a:pt x="212090" y="5951220"/>
                    <a:pt x="0" y="5739130"/>
                    <a:pt x="0" y="5478780"/>
                  </a:cubicBezTo>
                  <a:lnTo>
                    <a:pt x="0" y="472440"/>
                  </a:lnTo>
                  <a:cubicBezTo>
                    <a:pt x="0" y="212090"/>
                    <a:pt x="212090" y="0"/>
                    <a:pt x="472440" y="0"/>
                  </a:cubicBezTo>
                  <a:lnTo>
                    <a:pt x="4065270" y="0"/>
                  </a:lnTo>
                  <a:cubicBezTo>
                    <a:pt x="4325620" y="0"/>
                    <a:pt x="4537710" y="212090"/>
                    <a:pt x="4537710" y="472440"/>
                  </a:cubicBezTo>
                  <a:lnTo>
                    <a:pt x="4537710" y="5478780"/>
                  </a:lnTo>
                  <a:cubicBezTo>
                    <a:pt x="4537710" y="5739130"/>
                    <a:pt x="4325620" y="5951220"/>
                    <a:pt x="4065270" y="5951220"/>
                  </a:cubicBezTo>
                  <a:close/>
                  <a:moveTo>
                    <a:pt x="472440" y="63500"/>
                  </a:moveTo>
                  <a:cubicBezTo>
                    <a:pt x="246380" y="63500"/>
                    <a:pt x="63500" y="246380"/>
                    <a:pt x="63500" y="472440"/>
                  </a:cubicBezTo>
                  <a:lnTo>
                    <a:pt x="63500" y="5478780"/>
                  </a:lnTo>
                  <a:cubicBezTo>
                    <a:pt x="63500" y="5703570"/>
                    <a:pt x="246380" y="5887720"/>
                    <a:pt x="472440" y="5887720"/>
                  </a:cubicBezTo>
                  <a:lnTo>
                    <a:pt x="4065270" y="5887720"/>
                  </a:lnTo>
                  <a:cubicBezTo>
                    <a:pt x="4290060" y="5887720"/>
                    <a:pt x="4474210" y="5704841"/>
                    <a:pt x="4474210" y="5478780"/>
                  </a:cubicBezTo>
                  <a:lnTo>
                    <a:pt x="4474210" y="472440"/>
                  </a:lnTo>
                  <a:cubicBezTo>
                    <a:pt x="4474210" y="247650"/>
                    <a:pt x="4291330" y="63500"/>
                    <a:pt x="4065270" y="63500"/>
                  </a:cubicBezTo>
                  <a:lnTo>
                    <a:pt x="472440" y="63500"/>
                  </a:lnTo>
                  <a:close/>
                </a:path>
              </a:pathLst>
            </a:custGeom>
            <a:solidFill>
              <a:srgbClr val="8D2D04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4672161" y="517525"/>
            <a:ext cx="4467076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Open Sans Light Bold"/>
              </a:rPr>
              <a:t>Introducción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151957" y="379042"/>
            <a:ext cx="16230600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000000"/>
                </a:solidFill>
                <a:latin typeface="Open Sans Light Bold"/>
              </a:rPr>
              <a:t>Actos de Preparación de la Elección Escolar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87611" y="-58684"/>
            <a:ext cx="3531751" cy="217476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126601" y="1229941"/>
            <a:ext cx="11673483" cy="168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 dirty="0" err="1">
                <a:solidFill>
                  <a:srgbClr val="000000"/>
                </a:solidFill>
                <a:latin typeface="Open Sans Bold"/>
              </a:rPr>
              <a:t>Integración</a:t>
            </a:r>
            <a:r>
              <a:rPr lang="en-US" sz="4500" dirty="0">
                <a:solidFill>
                  <a:srgbClr val="000000"/>
                </a:solidFill>
                <a:latin typeface="Open Sans Bold"/>
              </a:rPr>
              <a:t> del </a:t>
            </a:r>
            <a:r>
              <a:rPr lang="en-US" sz="4500" dirty="0" err="1">
                <a:solidFill>
                  <a:srgbClr val="000000"/>
                </a:solidFill>
                <a:latin typeface="Open Sans Bold"/>
              </a:rPr>
              <a:t>Consejo</a:t>
            </a:r>
            <a:r>
              <a:rPr lang="en-US" sz="4500" dirty="0">
                <a:solidFill>
                  <a:srgbClr val="000000"/>
                </a:solidFill>
                <a:latin typeface="Open Sans Bold"/>
              </a:rPr>
              <a:t> Electoral Escolar</a:t>
            </a:r>
            <a:r>
              <a:rPr lang="en-US" sz="4500" dirty="0">
                <a:solidFill>
                  <a:srgbClr val="000000"/>
                </a:solidFill>
                <a:latin typeface="Open Sans"/>
              </a:rPr>
              <a:t> </a:t>
            </a:r>
          </a:p>
          <a:p>
            <a:pPr algn="ctr">
              <a:lnSpc>
                <a:spcPts val="7279"/>
              </a:lnSpc>
            </a:pPr>
            <a:endParaRPr lang="en-US" sz="45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21800" y="2511629"/>
            <a:ext cx="11566076" cy="6170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42"/>
              </a:lnSpc>
            </a:pPr>
            <a:r>
              <a:rPr lang="en-US" sz="3173" b="1" dirty="0" err="1">
                <a:solidFill>
                  <a:srgbClr val="000000"/>
                </a:solidFill>
                <a:latin typeface="Open Sans"/>
              </a:rPr>
              <a:t>Fase</a:t>
            </a:r>
            <a:r>
              <a:rPr lang="en-US" sz="3173" b="1" dirty="0">
                <a:solidFill>
                  <a:srgbClr val="000000"/>
                </a:solidFill>
                <a:latin typeface="Open Sans"/>
              </a:rPr>
              <a:t> III</a:t>
            </a:r>
          </a:p>
          <a:p>
            <a:pPr algn="just">
              <a:lnSpc>
                <a:spcPts val="4442"/>
              </a:lnSpc>
            </a:pPr>
            <a:endParaRPr lang="en-US" sz="3173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442"/>
              </a:lnSpc>
            </a:pPr>
            <a:r>
              <a:rPr lang="en-US" sz="3173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3173" dirty="0">
                <a:solidFill>
                  <a:srgbClr val="000000"/>
                </a:solidFill>
                <a:latin typeface="Open Sans"/>
              </a:rPr>
              <a:t> la </a:t>
            </a:r>
            <a:r>
              <a:rPr lang="en-US" sz="3173" dirty="0" err="1">
                <a:solidFill>
                  <a:srgbClr val="000000"/>
                </a:solidFill>
                <a:latin typeface="Open Sans"/>
              </a:rPr>
              <a:t>conformación</a:t>
            </a:r>
            <a:r>
              <a:rPr lang="en-US" sz="3173" dirty="0">
                <a:solidFill>
                  <a:srgbClr val="000000"/>
                </a:solidFill>
                <a:latin typeface="Open Sans"/>
              </a:rPr>
              <a:t> del </a:t>
            </a:r>
            <a:r>
              <a:rPr lang="en-US" sz="3173" dirty="0" err="1">
                <a:solidFill>
                  <a:srgbClr val="000000"/>
                </a:solidFill>
                <a:latin typeface="Open Sans"/>
              </a:rPr>
              <a:t>Consejo</a:t>
            </a:r>
            <a:r>
              <a:rPr lang="en-US" sz="3173" dirty="0">
                <a:solidFill>
                  <a:srgbClr val="000000"/>
                </a:solidFill>
                <a:latin typeface="Open Sans"/>
              </a:rPr>
              <a:t> Electoral Escolar se </a:t>
            </a:r>
            <a:r>
              <a:rPr lang="en-US" sz="3173" dirty="0" err="1">
                <a:solidFill>
                  <a:srgbClr val="000000"/>
                </a:solidFill>
                <a:latin typeface="Open Sans"/>
              </a:rPr>
              <a:t>requiere</a:t>
            </a:r>
            <a:r>
              <a:rPr lang="en-US" sz="3173" dirty="0">
                <a:solidFill>
                  <a:srgbClr val="000000"/>
                </a:solidFill>
                <a:latin typeface="Open Sans"/>
              </a:rPr>
              <a:t>:</a:t>
            </a:r>
          </a:p>
          <a:p>
            <a:pPr algn="just">
              <a:lnSpc>
                <a:spcPts val="4442"/>
              </a:lnSpc>
            </a:pPr>
            <a:endParaRPr lang="en-US" sz="3173" dirty="0">
              <a:solidFill>
                <a:srgbClr val="000000"/>
              </a:solidFill>
              <a:latin typeface="Open Sans"/>
            </a:endParaRPr>
          </a:p>
          <a:p>
            <a:pPr marL="457200" indent="-457200" algn="just">
              <a:lnSpc>
                <a:spcPts val="4442"/>
              </a:lnSpc>
              <a:buFontTx/>
              <a:buChar char="-"/>
            </a:pPr>
            <a:r>
              <a:rPr lang="en-US" sz="3173" dirty="0">
                <a:solidFill>
                  <a:srgbClr val="000000"/>
                </a:solidFill>
                <a:latin typeface="Open Sans"/>
              </a:rPr>
              <a:t>Director o </a:t>
            </a:r>
            <a:r>
              <a:rPr lang="en-US" sz="3173" dirty="0" err="1">
                <a:solidFill>
                  <a:srgbClr val="000000"/>
                </a:solidFill>
                <a:latin typeface="Open Sans"/>
              </a:rPr>
              <a:t>Directora</a:t>
            </a:r>
            <a:r>
              <a:rPr lang="en-US" sz="3173" dirty="0">
                <a:solidFill>
                  <a:srgbClr val="000000"/>
                </a:solidFill>
                <a:latin typeface="Open Sans"/>
              </a:rPr>
              <a:t> (</a:t>
            </a:r>
            <a:r>
              <a:rPr lang="en-US" sz="3173" dirty="0" err="1">
                <a:solidFill>
                  <a:srgbClr val="000000"/>
                </a:solidFill>
                <a:latin typeface="Open Sans"/>
              </a:rPr>
              <a:t>Presidente</a:t>
            </a:r>
            <a:r>
              <a:rPr lang="en-US" sz="3173" dirty="0">
                <a:solidFill>
                  <a:srgbClr val="000000"/>
                </a:solidFill>
                <a:latin typeface="Open Sans"/>
              </a:rPr>
              <a:t>/a)</a:t>
            </a:r>
          </a:p>
          <a:p>
            <a:pPr marL="457200" indent="-457200" algn="just">
              <a:lnSpc>
                <a:spcPts val="4442"/>
              </a:lnSpc>
              <a:buFontTx/>
              <a:buChar char="-"/>
            </a:pPr>
            <a:r>
              <a:rPr lang="en-US" sz="3173" dirty="0">
                <a:solidFill>
                  <a:srgbClr val="000000"/>
                </a:solidFill>
                <a:latin typeface="Open Sans"/>
              </a:rPr>
              <a:t>6 </a:t>
            </a:r>
            <a:r>
              <a:rPr lang="en-US" sz="3173" dirty="0" err="1">
                <a:solidFill>
                  <a:srgbClr val="000000"/>
                </a:solidFill>
                <a:latin typeface="Open Sans"/>
              </a:rPr>
              <a:t>alumnos</a:t>
            </a:r>
            <a:r>
              <a:rPr lang="en-US" sz="3173" dirty="0">
                <a:solidFill>
                  <a:srgbClr val="000000"/>
                </a:solidFill>
                <a:latin typeface="Open Sans"/>
              </a:rPr>
              <a:t> (3 </a:t>
            </a:r>
            <a:r>
              <a:rPr lang="en-US" sz="3173" dirty="0" err="1">
                <a:solidFill>
                  <a:srgbClr val="000000"/>
                </a:solidFill>
                <a:latin typeface="Open Sans"/>
              </a:rPr>
              <a:t>mujeres</a:t>
            </a:r>
            <a:r>
              <a:rPr lang="en-US" sz="3173" dirty="0">
                <a:solidFill>
                  <a:srgbClr val="000000"/>
                </a:solidFill>
                <a:latin typeface="Open Sans"/>
              </a:rPr>
              <a:t> y 3 hombres)</a:t>
            </a:r>
          </a:p>
          <a:p>
            <a:pPr marL="457200" indent="-457200" algn="just">
              <a:lnSpc>
                <a:spcPts val="4442"/>
              </a:lnSpc>
              <a:buFontTx/>
              <a:buChar char="-"/>
            </a:pPr>
            <a:endParaRPr lang="en-US" sz="3173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442"/>
              </a:lnSpc>
            </a:pPr>
            <a:r>
              <a:rPr lang="en-US" sz="3173" dirty="0">
                <a:solidFill>
                  <a:srgbClr val="000000"/>
                </a:solidFill>
                <a:latin typeface="Open Sans"/>
              </a:rPr>
              <a:t>Una </a:t>
            </a:r>
            <a:r>
              <a:rPr lang="en-US" sz="3173" dirty="0" err="1">
                <a:solidFill>
                  <a:srgbClr val="000000"/>
                </a:solidFill>
                <a:latin typeface="Open Sans"/>
              </a:rPr>
              <a:t>vez</a:t>
            </a:r>
            <a:r>
              <a:rPr lang="en-US" sz="3173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173" dirty="0" err="1">
                <a:solidFill>
                  <a:srgbClr val="000000"/>
                </a:solidFill>
                <a:latin typeface="Open Sans"/>
              </a:rPr>
              <a:t>integrado</a:t>
            </a:r>
            <a:r>
              <a:rPr lang="en-US" sz="3173" dirty="0">
                <a:solidFill>
                  <a:srgbClr val="000000"/>
                </a:solidFill>
                <a:latin typeface="Open Sans"/>
              </a:rPr>
              <a:t> el </a:t>
            </a:r>
            <a:r>
              <a:rPr lang="en-US" sz="3173" dirty="0" err="1">
                <a:solidFill>
                  <a:srgbClr val="000000"/>
                </a:solidFill>
                <a:latin typeface="Open Sans"/>
              </a:rPr>
              <a:t>Consejo</a:t>
            </a:r>
            <a:r>
              <a:rPr lang="en-US" sz="3173" dirty="0">
                <a:solidFill>
                  <a:srgbClr val="000000"/>
                </a:solidFill>
                <a:latin typeface="Open Sans"/>
              </a:rPr>
              <a:t> Electoral Escolar, </a:t>
            </a:r>
            <a:r>
              <a:rPr lang="en-US" sz="3173" dirty="0" err="1">
                <a:solidFill>
                  <a:srgbClr val="000000"/>
                </a:solidFill>
                <a:latin typeface="Open Sans"/>
              </a:rPr>
              <a:t>deberán</a:t>
            </a:r>
            <a:r>
              <a:rPr lang="en-US" sz="3173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173" dirty="0" err="1">
                <a:solidFill>
                  <a:srgbClr val="000000"/>
                </a:solidFill>
                <a:latin typeface="Open Sans"/>
              </a:rPr>
              <a:t>rendir</a:t>
            </a:r>
            <a:r>
              <a:rPr lang="en-US" sz="3173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173" dirty="0" err="1">
                <a:solidFill>
                  <a:srgbClr val="000000"/>
                </a:solidFill>
                <a:latin typeface="Open Sans"/>
              </a:rPr>
              <a:t>protesta</a:t>
            </a:r>
            <a:r>
              <a:rPr lang="en-US" sz="3173" dirty="0">
                <a:solidFill>
                  <a:srgbClr val="000000"/>
                </a:solidFill>
                <a:latin typeface="Open Sans"/>
              </a:rPr>
              <a:t> sus </a:t>
            </a:r>
            <a:r>
              <a:rPr lang="en-US" sz="3173" dirty="0" err="1">
                <a:solidFill>
                  <a:srgbClr val="000000"/>
                </a:solidFill>
                <a:latin typeface="Open Sans"/>
              </a:rPr>
              <a:t>integrantes</a:t>
            </a:r>
            <a:r>
              <a:rPr lang="en-US" sz="3173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3173" dirty="0" err="1">
                <a:solidFill>
                  <a:srgbClr val="000000"/>
                </a:solidFill>
                <a:latin typeface="Open Sans"/>
              </a:rPr>
              <a:t>evento</a:t>
            </a:r>
            <a:r>
              <a:rPr lang="en-US" sz="3173" dirty="0">
                <a:solidFill>
                  <a:srgbClr val="000000"/>
                </a:solidFill>
                <a:latin typeface="Open Sans"/>
              </a:rPr>
              <a:t> que </a:t>
            </a:r>
            <a:r>
              <a:rPr lang="en-US" sz="3173" dirty="0" err="1">
                <a:solidFill>
                  <a:srgbClr val="000000"/>
                </a:solidFill>
                <a:latin typeface="Open Sans"/>
              </a:rPr>
              <a:t>puede</a:t>
            </a:r>
            <a:r>
              <a:rPr lang="en-US" sz="3173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173" dirty="0" err="1">
                <a:solidFill>
                  <a:srgbClr val="000000"/>
                </a:solidFill>
                <a:latin typeface="Open Sans"/>
              </a:rPr>
              <a:t>desarrollarse</a:t>
            </a:r>
            <a:r>
              <a:rPr lang="en-US" sz="3173" dirty="0">
                <a:solidFill>
                  <a:srgbClr val="000000"/>
                </a:solidFill>
                <a:latin typeface="Open Sans"/>
              </a:rPr>
              <a:t> dentro de una </a:t>
            </a:r>
            <a:r>
              <a:rPr lang="en-US" sz="3173" dirty="0" err="1">
                <a:solidFill>
                  <a:srgbClr val="000000"/>
                </a:solidFill>
                <a:latin typeface="Open Sans"/>
              </a:rPr>
              <a:t>asamblea</a:t>
            </a:r>
            <a:r>
              <a:rPr lang="en-US" sz="3173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173" dirty="0" err="1">
                <a:solidFill>
                  <a:srgbClr val="000000"/>
                </a:solidFill>
                <a:latin typeface="Open Sans"/>
              </a:rPr>
              <a:t>cívica</a:t>
            </a:r>
            <a:r>
              <a:rPr lang="en-US" sz="3173" dirty="0">
                <a:solidFill>
                  <a:srgbClr val="000000"/>
                </a:solidFill>
                <a:latin typeface="Open Sans"/>
              </a:rPr>
              <a:t> y que </a:t>
            </a:r>
            <a:r>
              <a:rPr lang="en-US" sz="3173" dirty="0" err="1">
                <a:solidFill>
                  <a:srgbClr val="000000"/>
                </a:solidFill>
                <a:latin typeface="Open Sans"/>
              </a:rPr>
              <a:t>puedan</a:t>
            </a:r>
            <a:r>
              <a:rPr lang="en-US" sz="3173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173" dirty="0" err="1">
                <a:solidFill>
                  <a:srgbClr val="000000"/>
                </a:solidFill>
                <a:latin typeface="Open Sans"/>
              </a:rPr>
              <a:t>presenciar</a:t>
            </a:r>
            <a:r>
              <a:rPr lang="en-US" sz="3173" dirty="0">
                <a:solidFill>
                  <a:srgbClr val="000000"/>
                </a:solidFill>
                <a:latin typeface="Open Sans"/>
              </a:rPr>
              <a:t> la </a:t>
            </a:r>
            <a:r>
              <a:rPr lang="en-US" sz="3173" dirty="0" err="1">
                <a:solidFill>
                  <a:srgbClr val="000000"/>
                </a:solidFill>
                <a:latin typeface="Open Sans"/>
              </a:rPr>
              <a:t>comunidad</a:t>
            </a:r>
            <a:r>
              <a:rPr lang="en-US" sz="3173" dirty="0">
                <a:solidFill>
                  <a:srgbClr val="000000"/>
                </a:solidFill>
                <a:latin typeface="Open Sans"/>
              </a:rPr>
              <a:t> escolar. </a:t>
            </a: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391523" y="2578304"/>
            <a:ext cx="5896477" cy="5896477"/>
            <a:chOff x="0" y="0"/>
            <a:chExt cx="12700000" cy="12700000"/>
          </a:xfrm>
        </p:grpSpPr>
        <p:sp>
          <p:nvSpPr>
            <p:cNvPr id="7" name="Freeform 7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4"/>
              <a:stretch>
                <a:fillRect l="-19656" r="-19656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 rot="-5400000">
            <a:off x="-10654214" y="4595312"/>
            <a:ext cx="19096450" cy="2645979"/>
            <a:chOff x="0" y="0"/>
            <a:chExt cx="5029518" cy="6968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029517" cy="696883"/>
            </a:xfrm>
            <a:custGeom>
              <a:avLst/>
              <a:gdLst/>
              <a:ahLst/>
              <a:cxnLst/>
              <a:rect l="l" t="t" r="r" b="b"/>
              <a:pathLst>
                <a:path w="5029517" h="696883">
                  <a:moveTo>
                    <a:pt x="0" y="0"/>
                  </a:moveTo>
                  <a:lnTo>
                    <a:pt x="5029517" y="0"/>
                  </a:lnTo>
                  <a:lnTo>
                    <a:pt x="5029517" y="696883"/>
                  </a:lnTo>
                  <a:lnTo>
                    <a:pt x="0" y="696883"/>
                  </a:lnTo>
                  <a:close/>
                </a:path>
              </a:pathLst>
            </a:custGeom>
            <a:solidFill>
              <a:srgbClr val="B1880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04225" y="9810051"/>
            <a:ext cx="19096450" cy="2645979"/>
            <a:chOff x="0" y="0"/>
            <a:chExt cx="5029518" cy="69688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029517" cy="696883"/>
            </a:xfrm>
            <a:custGeom>
              <a:avLst/>
              <a:gdLst/>
              <a:ahLst/>
              <a:cxnLst/>
              <a:rect l="l" t="t" r="r" b="b"/>
              <a:pathLst>
                <a:path w="5029517" h="696883">
                  <a:moveTo>
                    <a:pt x="0" y="0"/>
                  </a:moveTo>
                  <a:lnTo>
                    <a:pt x="5029517" y="0"/>
                  </a:lnTo>
                  <a:lnTo>
                    <a:pt x="5029517" y="696883"/>
                  </a:lnTo>
                  <a:lnTo>
                    <a:pt x="0" y="696883"/>
                  </a:lnTo>
                  <a:close/>
                </a:path>
              </a:pathLst>
            </a:custGeom>
            <a:solidFill>
              <a:srgbClr val="8D2D0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4225" y="-5035295"/>
            <a:ext cx="19096450" cy="5325232"/>
            <a:chOff x="0" y="0"/>
            <a:chExt cx="5029518" cy="14025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29517" cy="1402530"/>
            </a:xfrm>
            <a:custGeom>
              <a:avLst/>
              <a:gdLst/>
              <a:ahLst/>
              <a:cxnLst/>
              <a:rect l="l" t="t" r="r" b="b"/>
              <a:pathLst>
                <a:path w="5029517" h="1402530">
                  <a:moveTo>
                    <a:pt x="0" y="0"/>
                  </a:moveTo>
                  <a:lnTo>
                    <a:pt x="5029517" y="0"/>
                  </a:lnTo>
                  <a:lnTo>
                    <a:pt x="5029517" y="1402530"/>
                  </a:lnTo>
                  <a:lnTo>
                    <a:pt x="0" y="1402530"/>
                  </a:lnTo>
                  <a:close/>
                </a:path>
              </a:pathLst>
            </a:custGeom>
            <a:solidFill>
              <a:srgbClr val="B1880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87611" y="-58684"/>
            <a:ext cx="3531751" cy="217476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55705" y="1028700"/>
            <a:ext cx="11975275" cy="8177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576"/>
              </a:lnSpc>
            </a:pPr>
            <a:r>
              <a:rPr lang="en-US" sz="3269" b="1" dirty="0">
                <a:solidFill>
                  <a:srgbClr val="000000"/>
                </a:solidFill>
                <a:latin typeface="Open Sans"/>
              </a:rPr>
              <a:t>El </a:t>
            </a:r>
            <a:r>
              <a:rPr lang="en-US" sz="3269" b="1" dirty="0" err="1">
                <a:solidFill>
                  <a:srgbClr val="000000"/>
                </a:solidFill>
                <a:latin typeface="Open Sans"/>
              </a:rPr>
              <a:t>Consejo</a:t>
            </a:r>
            <a:r>
              <a:rPr lang="en-US" sz="3269" b="1" dirty="0">
                <a:solidFill>
                  <a:srgbClr val="000000"/>
                </a:solidFill>
                <a:latin typeface="Open Sans"/>
              </a:rPr>
              <a:t> Electoral Escolar, dentro de las </a:t>
            </a:r>
            <a:r>
              <a:rPr lang="en-US" sz="3269" b="1" dirty="0" err="1">
                <a:solidFill>
                  <a:srgbClr val="000000"/>
                </a:solidFill>
                <a:latin typeface="Open Sans"/>
              </a:rPr>
              <a:t>atribuciones</a:t>
            </a:r>
            <a:r>
              <a:rPr lang="en-US" sz="3269" b="1" dirty="0">
                <a:solidFill>
                  <a:srgbClr val="000000"/>
                </a:solidFill>
                <a:latin typeface="Open Sans"/>
              </a:rPr>
              <a:t> que </a:t>
            </a:r>
            <a:r>
              <a:rPr lang="en-US" sz="3269" b="1" dirty="0" err="1">
                <a:solidFill>
                  <a:srgbClr val="000000"/>
                </a:solidFill>
                <a:latin typeface="Open Sans"/>
              </a:rPr>
              <a:t>habrá</a:t>
            </a:r>
            <a:r>
              <a:rPr lang="en-US" sz="3269" b="1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3269" b="1" dirty="0" err="1">
                <a:solidFill>
                  <a:srgbClr val="000000"/>
                </a:solidFill>
                <a:latin typeface="Open Sans"/>
              </a:rPr>
              <a:t>desempeñar</a:t>
            </a:r>
            <a:r>
              <a:rPr lang="en-US" sz="3269" b="1" dirty="0">
                <a:solidFill>
                  <a:srgbClr val="000000"/>
                </a:solidFill>
                <a:latin typeface="Open Sans"/>
              </a:rPr>
              <a:t>, son las </a:t>
            </a:r>
            <a:r>
              <a:rPr lang="en-US" sz="3269" b="1" dirty="0" err="1">
                <a:solidFill>
                  <a:srgbClr val="000000"/>
                </a:solidFill>
                <a:latin typeface="Open Sans"/>
              </a:rPr>
              <a:t>siguientes</a:t>
            </a:r>
            <a:r>
              <a:rPr lang="en-US" sz="3269" b="1" dirty="0">
                <a:solidFill>
                  <a:srgbClr val="000000"/>
                </a:solidFill>
                <a:latin typeface="Open Sans"/>
              </a:rPr>
              <a:t>: </a:t>
            </a:r>
          </a:p>
          <a:p>
            <a:pPr algn="just">
              <a:lnSpc>
                <a:spcPts val="4576"/>
              </a:lnSpc>
            </a:pPr>
            <a:endParaRPr lang="en-US" sz="3269" b="1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576"/>
              </a:lnSpc>
            </a:pPr>
            <a:endParaRPr lang="en-US" sz="3269" b="1" dirty="0">
              <a:solidFill>
                <a:srgbClr val="000000"/>
              </a:solidFill>
              <a:latin typeface="Open Sans"/>
            </a:endParaRPr>
          </a:p>
          <a:p>
            <a:pPr marL="514350" indent="-514350" algn="just">
              <a:lnSpc>
                <a:spcPts val="4576"/>
              </a:lnSpc>
              <a:buAutoNum type="arabicPeriod"/>
            </a:pPr>
            <a:r>
              <a:rPr lang="en-US" sz="3269" dirty="0" err="1">
                <a:solidFill>
                  <a:srgbClr val="000000"/>
                </a:solidFill>
                <a:latin typeface="Open Sans"/>
              </a:rPr>
              <a:t>Emisión</a:t>
            </a:r>
            <a:r>
              <a:rPr lang="en-US" sz="3269" dirty="0">
                <a:solidFill>
                  <a:srgbClr val="000000"/>
                </a:solidFill>
                <a:latin typeface="Open Sans"/>
              </a:rPr>
              <a:t> y </a:t>
            </a:r>
            <a:r>
              <a:rPr lang="en-US" sz="3269" dirty="0" err="1">
                <a:solidFill>
                  <a:srgbClr val="000000"/>
                </a:solidFill>
                <a:latin typeface="Open Sans"/>
              </a:rPr>
              <a:t>publicación</a:t>
            </a:r>
            <a:r>
              <a:rPr lang="en-US" sz="3269" dirty="0">
                <a:solidFill>
                  <a:srgbClr val="000000"/>
                </a:solidFill>
                <a:latin typeface="Open Sans"/>
              </a:rPr>
              <a:t> de la </a:t>
            </a:r>
            <a:r>
              <a:rPr lang="en-US" sz="3269" dirty="0" err="1">
                <a:solidFill>
                  <a:srgbClr val="000000"/>
                </a:solidFill>
                <a:latin typeface="Open Sans"/>
              </a:rPr>
              <a:t>convocatoria</a:t>
            </a:r>
            <a:r>
              <a:rPr lang="en-US" sz="3269" dirty="0">
                <a:solidFill>
                  <a:srgbClr val="000000"/>
                </a:solidFill>
                <a:latin typeface="Open Sans"/>
              </a:rPr>
              <a:t> para la </a:t>
            </a:r>
            <a:r>
              <a:rPr lang="en-US" sz="3269" dirty="0" err="1">
                <a:solidFill>
                  <a:srgbClr val="000000"/>
                </a:solidFill>
                <a:latin typeface="Open Sans"/>
              </a:rPr>
              <a:t>elección</a:t>
            </a:r>
            <a:endParaRPr lang="en-US" sz="3269" dirty="0">
              <a:solidFill>
                <a:srgbClr val="000000"/>
              </a:solidFill>
              <a:latin typeface="Open Sans"/>
            </a:endParaRPr>
          </a:p>
          <a:p>
            <a:pPr marL="514350" indent="-514350" algn="just">
              <a:lnSpc>
                <a:spcPts val="4576"/>
              </a:lnSpc>
              <a:buAutoNum type="arabicPeriod"/>
            </a:pPr>
            <a:r>
              <a:rPr lang="en-US" sz="3269" dirty="0" err="1">
                <a:solidFill>
                  <a:srgbClr val="000000"/>
                </a:solidFill>
                <a:latin typeface="Open Sans"/>
              </a:rPr>
              <a:t>Elaboración</a:t>
            </a:r>
            <a:r>
              <a:rPr lang="en-US" sz="3269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3269" dirty="0" err="1">
                <a:solidFill>
                  <a:srgbClr val="000000"/>
                </a:solidFill>
                <a:latin typeface="Open Sans"/>
              </a:rPr>
              <a:t>credenciales</a:t>
            </a:r>
            <a:r>
              <a:rPr lang="en-US" sz="3269" dirty="0">
                <a:solidFill>
                  <a:srgbClr val="000000"/>
                </a:solidFill>
                <a:latin typeface="Open Sans"/>
              </a:rPr>
              <a:t> y el </a:t>
            </a:r>
            <a:r>
              <a:rPr lang="en-US" sz="3269" dirty="0" err="1">
                <a:solidFill>
                  <a:srgbClr val="000000"/>
                </a:solidFill>
                <a:latin typeface="Open Sans"/>
              </a:rPr>
              <a:t>padrón</a:t>
            </a:r>
            <a:r>
              <a:rPr lang="en-US" sz="3269" dirty="0">
                <a:solidFill>
                  <a:srgbClr val="000000"/>
                </a:solidFill>
                <a:latin typeface="Open Sans"/>
              </a:rPr>
              <a:t> electoral escolar 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diapositiva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7)</a:t>
            </a:r>
          </a:p>
          <a:p>
            <a:pPr marL="514350" indent="-514350" algn="just">
              <a:lnSpc>
                <a:spcPts val="4576"/>
              </a:lnSpc>
              <a:buAutoNum type="arabicPeriod"/>
            </a:pPr>
            <a:r>
              <a:rPr lang="en-US" sz="3269" dirty="0">
                <a:solidFill>
                  <a:srgbClr val="000000"/>
                </a:solidFill>
                <a:latin typeface="Open Sans"/>
              </a:rPr>
              <a:t>Dar </a:t>
            </a:r>
            <a:r>
              <a:rPr lang="en-US" sz="3269" dirty="0" err="1">
                <a:solidFill>
                  <a:srgbClr val="000000"/>
                </a:solidFill>
                <a:latin typeface="Open Sans"/>
              </a:rPr>
              <a:t>difusión</a:t>
            </a:r>
            <a:r>
              <a:rPr lang="en-US" sz="3269" dirty="0">
                <a:solidFill>
                  <a:srgbClr val="000000"/>
                </a:solidFill>
                <a:latin typeface="Open Sans"/>
              </a:rPr>
              <a:t> a la </a:t>
            </a:r>
            <a:r>
              <a:rPr lang="en-US" sz="3269" dirty="0" err="1">
                <a:solidFill>
                  <a:srgbClr val="000000"/>
                </a:solidFill>
                <a:latin typeface="Open Sans"/>
              </a:rPr>
              <a:t>convocatoria</a:t>
            </a:r>
            <a:r>
              <a:rPr lang="en-US" sz="326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69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326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69" dirty="0" err="1">
                <a:solidFill>
                  <a:srgbClr val="000000"/>
                </a:solidFill>
                <a:latin typeface="Open Sans"/>
              </a:rPr>
              <a:t>lugares</a:t>
            </a:r>
            <a:r>
              <a:rPr lang="en-US" sz="326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69" dirty="0" err="1">
                <a:solidFill>
                  <a:srgbClr val="000000"/>
                </a:solidFill>
                <a:latin typeface="Open Sans"/>
              </a:rPr>
              <a:t>estratégicos</a:t>
            </a:r>
            <a:r>
              <a:rPr lang="en-US" sz="3269" dirty="0">
                <a:solidFill>
                  <a:srgbClr val="000000"/>
                </a:solidFill>
                <a:latin typeface="Open Sans"/>
              </a:rPr>
              <a:t> y </a:t>
            </a:r>
            <a:r>
              <a:rPr lang="en-US" sz="3269" dirty="0" err="1">
                <a:solidFill>
                  <a:srgbClr val="000000"/>
                </a:solidFill>
                <a:latin typeface="Open Sans"/>
              </a:rPr>
              <a:t>mencionarse</a:t>
            </a:r>
            <a:r>
              <a:rPr lang="en-US" sz="326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69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3269" dirty="0">
                <a:solidFill>
                  <a:srgbClr val="000000"/>
                </a:solidFill>
                <a:latin typeface="Open Sans"/>
              </a:rPr>
              <a:t>  </a:t>
            </a:r>
            <a:r>
              <a:rPr lang="en-US" sz="3269" dirty="0" err="1">
                <a:solidFill>
                  <a:srgbClr val="000000"/>
                </a:solidFill>
                <a:latin typeface="Open Sans"/>
              </a:rPr>
              <a:t>asambleas</a:t>
            </a:r>
            <a:r>
              <a:rPr lang="en-US" sz="326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69" dirty="0" err="1">
                <a:solidFill>
                  <a:srgbClr val="000000"/>
                </a:solidFill>
                <a:latin typeface="Open Sans"/>
              </a:rPr>
              <a:t>cívicas</a:t>
            </a:r>
            <a:endParaRPr lang="en-US" sz="3269" dirty="0">
              <a:solidFill>
                <a:srgbClr val="000000"/>
              </a:solidFill>
              <a:latin typeface="Open Sans"/>
            </a:endParaRPr>
          </a:p>
          <a:p>
            <a:pPr marL="514350" indent="-514350" algn="just">
              <a:lnSpc>
                <a:spcPts val="4576"/>
              </a:lnSpc>
              <a:buAutoNum type="arabicPeriod"/>
            </a:pPr>
            <a:r>
              <a:rPr lang="en-US" sz="3269" dirty="0" err="1">
                <a:solidFill>
                  <a:srgbClr val="000000"/>
                </a:solidFill>
                <a:latin typeface="Open Sans"/>
              </a:rPr>
              <a:t>Organizar</a:t>
            </a:r>
            <a:r>
              <a:rPr lang="en-US" sz="3269" dirty="0">
                <a:solidFill>
                  <a:srgbClr val="000000"/>
                </a:solidFill>
                <a:latin typeface="Open Sans"/>
              </a:rPr>
              <a:t> debates para que las y los </a:t>
            </a:r>
            <a:r>
              <a:rPr lang="en-US" sz="3269" dirty="0" err="1">
                <a:solidFill>
                  <a:srgbClr val="000000"/>
                </a:solidFill>
                <a:latin typeface="Open Sans"/>
              </a:rPr>
              <a:t>candidatos</a:t>
            </a:r>
            <a:r>
              <a:rPr lang="en-US" sz="326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69" dirty="0" err="1">
                <a:solidFill>
                  <a:srgbClr val="000000"/>
                </a:solidFill>
                <a:latin typeface="Open Sans"/>
              </a:rPr>
              <a:t>presenten</a:t>
            </a:r>
            <a:r>
              <a:rPr lang="en-US" sz="326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69" dirty="0" err="1">
                <a:solidFill>
                  <a:srgbClr val="000000"/>
                </a:solidFill>
                <a:latin typeface="Open Sans"/>
              </a:rPr>
              <a:t>su</a:t>
            </a:r>
            <a:r>
              <a:rPr lang="en-US" sz="326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69" dirty="0" err="1">
                <a:solidFill>
                  <a:srgbClr val="000000"/>
                </a:solidFill>
                <a:latin typeface="Open Sans"/>
              </a:rPr>
              <a:t>Ideario</a:t>
            </a:r>
            <a:r>
              <a:rPr lang="en-US" sz="3269" dirty="0">
                <a:solidFill>
                  <a:srgbClr val="000000"/>
                </a:solidFill>
                <a:latin typeface="Open Sans"/>
              </a:rPr>
              <a:t> Escolar</a:t>
            </a:r>
          </a:p>
          <a:p>
            <a:pPr marL="514350" indent="-514350" algn="just">
              <a:lnSpc>
                <a:spcPts val="4576"/>
              </a:lnSpc>
              <a:buAutoNum type="arabicPeriod"/>
            </a:pPr>
            <a:r>
              <a:rPr lang="en-US" sz="3269" dirty="0" err="1">
                <a:solidFill>
                  <a:srgbClr val="000000"/>
                </a:solidFill>
                <a:latin typeface="Open Sans"/>
              </a:rPr>
              <a:t>Organizar</a:t>
            </a:r>
            <a:r>
              <a:rPr lang="en-US" sz="3269" dirty="0">
                <a:solidFill>
                  <a:srgbClr val="000000"/>
                </a:solidFill>
                <a:latin typeface="Open Sans"/>
              </a:rPr>
              <a:t> la </a:t>
            </a:r>
            <a:r>
              <a:rPr lang="en-US" sz="3269" dirty="0" err="1">
                <a:solidFill>
                  <a:srgbClr val="000000"/>
                </a:solidFill>
                <a:latin typeface="Open Sans"/>
              </a:rPr>
              <a:t>elección</a:t>
            </a:r>
            <a:r>
              <a:rPr lang="en-US" sz="326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269" dirty="0" err="1">
                <a:solidFill>
                  <a:srgbClr val="000000"/>
                </a:solidFill>
                <a:latin typeface="Open Sans"/>
              </a:rPr>
              <a:t>presencial</a:t>
            </a:r>
            <a:r>
              <a:rPr lang="en-US" sz="3269" dirty="0">
                <a:solidFill>
                  <a:srgbClr val="000000"/>
                </a:solidFill>
                <a:latin typeface="Open Sans"/>
              </a:rPr>
              <a:t>, virtual o </a:t>
            </a:r>
            <a:r>
              <a:rPr lang="en-US" sz="3269" dirty="0" err="1">
                <a:solidFill>
                  <a:srgbClr val="000000"/>
                </a:solidFill>
                <a:latin typeface="Open Sans"/>
              </a:rPr>
              <a:t>híbrida</a:t>
            </a:r>
            <a:endParaRPr lang="en-US" sz="3269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576"/>
              </a:lnSpc>
            </a:pPr>
            <a:endParaRPr lang="en-US" sz="3269" dirty="0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4576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</a:rPr>
              <a:t>Nota: Las y los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integrantes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del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Consejo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no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podrán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participar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como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candidatas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y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candidatos</a:t>
            </a:r>
            <a:endParaRPr lang="en-US" sz="3269" dirty="0">
              <a:solidFill>
                <a:srgbClr val="000000"/>
              </a:solidFill>
              <a:latin typeface="Open San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-404225" y="9810051"/>
            <a:ext cx="19096450" cy="2645979"/>
            <a:chOff x="0" y="0"/>
            <a:chExt cx="5029518" cy="69688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29517" cy="696883"/>
            </a:xfrm>
            <a:custGeom>
              <a:avLst/>
              <a:gdLst/>
              <a:ahLst/>
              <a:cxnLst/>
              <a:rect l="l" t="t" r="r" b="b"/>
              <a:pathLst>
                <a:path w="5029517" h="696883">
                  <a:moveTo>
                    <a:pt x="0" y="0"/>
                  </a:moveTo>
                  <a:lnTo>
                    <a:pt x="5029517" y="0"/>
                  </a:lnTo>
                  <a:lnTo>
                    <a:pt x="5029517" y="696883"/>
                  </a:lnTo>
                  <a:lnTo>
                    <a:pt x="0" y="696883"/>
                  </a:lnTo>
                  <a:close/>
                </a:path>
              </a:pathLst>
            </a:custGeom>
            <a:solidFill>
              <a:srgbClr val="8D2D0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3489891" y="2562570"/>
            <a:ext cx="4610172" cy="6137841"/>
            <a:chOff x="0" y="0"/>
            <a:chExt cx="3663950" cy="4878070"/>
          </a:xfrm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3600450" cy="4814570"/>
            </a:xfrm>
            <a:custGeom>
              <a:avLst/>
              <a:gdLst/>
              <a:ahLst/>
              <a:cxnLst/>
              <a:rect l="l" t="t" r="r" b="b"/>
              <a:pathLst>
                <a:path w="3600450" h="481457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blipFill>
              <a:blip r:embed="rId3"/>
              <a:stretch>
                <a:fillRect l="-58729" r="-41789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3663950" cy="4878070"/>
            </a:xfrm>
            <a:custGeom>
              <a:avLst/>
              <a:gdLst/>
              <a:ahLst/>
              <a:cxnLst/>
              <a:rect l="l" t="t" r="r" b="b"/>
              <a:pathLst>
                <a:path w="3663950" h="487807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B1880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89891" y="916341"/>
            <a:ext cx="1597720" cy="11997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8359" y="166708"/>
            <a:ext cx="15330674" cy="190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4800" dirty="0" err="1">
                <a:solidFill>
                  <a:srgbClr val="000000"/>
                </a:solidFill>
                <a:latin typeface="Open Sans Light Bold"/>
              </a:rPr>
              <a:t>Diseño</a:t>
            </a:r>
            <a:r>
              <a:rPr lang="en-US" sz="4800" dirty="0">
                <a:solidFill>
                  <a:srgbClr val="000000"/>
                </a:solidFill>
                <a:latin typeface="Open Sans Light Bold"/>
              </a:rPr>
              <a:t> y </a:t>
            </a:r>
            <a:r>
              <a:rPr lang="en-US" sz="4800" dirty="0" err="1">
                <a:solidFill>
                  <a:srgbClr val="000000"/>
                </a:solidFill>
                <a:latin typeface="Open Sans Light Bold"/>
              </a:rPr>
              <a:t>conformación</a:t>
            </a:r>
            <a:r>
              <a:rPr lang="en-US" sz="4800" dirty="0">
                <a:solidFill>
                  <a:srgbClr val="000000"/>
                </a:solidFill>
                <a:latin typeface="Open Sans Light Bold"/>
              </a:rPr>
              <a:t> del </a:t>
            </a:r>
            <a:r>
              <a:rPr lang="en-US" sz="4800" dirty="0" err="1">
                <a:solidFill>
                  <a:srgbClr val="000000"/>
                </a:solidFill>
                <a:latin typeface="Open Sans Light Bold"/>
              </a:rPr>
              <a:t>Listado</a:t>
            </a:r>
            <a:r>
              <a:rPr lang="en-US" sz="4800" dirty="0">
                <a:solidFill>
                  <a:srgbClr val="000000"/>
                </a:solidFill>
                <a:latin typeface="Open Sans Light Bold"/>
              </a:rPr>
              <a:t> Nominal y </a:t>
            </a:r>
            <a:r>
              <a:rPr lang="en-US" sz="4800" dirty="0" err="1">
                <a:solidFill>
                  <a:srgbClr val="000000"/>
                </a:solidFill>
                <a:latin typeface="Open Sans Light Bold"/>
              </a:rPr>
              <a:t>credencial</a:t>
            </a:r>
            <a:r>
              <a:rPr lang="en-US" sz="4800" dirty="0">
                <a:solidFill>
                  <a:srgbClr val="000000"/>
                </a:solidFill>
                <a:latin typeface="Open Sans Light Bold"/>
              </a:rPr>
              <a:t> de elector </a:t>
            </a:r>
            <a:r>
              <a:rPr lang="en-US" sz="4800" dirty="0" err="1">
                <a:solidFill>
                  <a:srgbClr val="000000"/>
                </a:solidFill>
                <a:latin typeface="Open Sans Light Bold"/>
              </a:rPr>
              <a:t>estudiantil</a:t>
            </a:r>
            <a:endParaRPr lang="en-US" sz="4800" dirty="0">
              <a:solidFill>
                <a:srgbClr val="000000"/>
              </a:solidFill>
              <a:latin typeface="Open Sans Light Bold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87611" y="-58684"/>
            <a:ext cx="3531751" cy="217476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139238" y="4652327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573027" y="2305627"/>
            <a:ext cx="13921369" cy="7132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8"/>
              </a:lnSpc>
            </a:pPr>
            <a:r>
              <a:rPr lang="en-US" sz="3084" dirty="0">
                <a:solidFill>
                  <a:srgbClr val="000000"/>
                </a:solidFill>
                <a:latin typeface="Open Sans"/>
              </a:rPr>
              <a:t>El </a:t>
            </a:r>
            <a:r>
              <a:rPr lang="en-US" sz="3084" b="1" dirty="0" err="1">
                <a:solidFill>
                  <a:srgbClr val="000000"/>
                </a:solidFill>
                <a:latin typeface="Open Sans"/>
              </a:rPr>
              <a:t>listado</a:t>
            </a:r>
            <a:r>
              <a:rPr lang="en-US" sz="3084" b="1" dirty="0">
                <a:solidFill>
                  <a:srgbClr val="000000"/>
                </a:solidFill>
                <a:latin typeface="Open Sans"/>
              </a:rPr>
              <a:t> nominal </a:t>
            </a:r>
            <a:r>
              <a:rPr lang="en-US" sz="3084" dirty="0">
                <a:solidFill>
                  <a:srgbClr val="000000"/>
                </a:solidFill>
                <a:latin typeface="Open Sans"/>
              </a:rPr>
              <a:t>se </a:t>
            </a:r>
            <a:r>
              <a:rPr lang="en-US" sz="3084" dirty="0" err="1">
                <a:solidFill>
                  <a:srgbClr val="000000"/>
                </a:solidFill>
                <a:latin typeface="Open Sans"/>
              </a:rPr>
              <a:t>elabora</a:t>
            </a:r>
            <a:r>
              <a:rPr lang="en-US" sz="3084" dirty="0">
                <a:solidFill>
                  <a:srgbClr val="000000"/>
                </a:solidFill>
                <a:latin typeface="Open Sans"/>
              </a:rPr>
              <a:t> con la </a:t>
            </a:r>
            <a:r>
              <a:rPr lang="en-US" sz="3084" b="1" dirty="0" err="1">
                <a:solidFill>
                  <a:srgbClr val="000000"/>
                </a:solidFill>
                <a:latin typeface="Open Sans"/>
              </a:rPr>
              <a:t>lista</a:t>
            </a:r>
            <a:r>
              <a:rPr lang="en-US" sz="3084" b="1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3084" b="1" dirty="0" err="1">
                <a:solidFill>
                  <a:srgbClr val="000000"/>
                </a:solidFill>
                <a:latin typeface="Open Sans"/>
              </a:rPr>
              <a:t>asistencia</a:t>
            </a:r>
            <a:r>
              <a:rPr lang="en-US" sz="3084" b="1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3084" b="1" dirty="0" err="1">
                <a:solidFill>
                  <a:srgbClr val="000000"/>
                </a:solidFill>
                <a:latin typeface="Open Sans"/>
              </a:rPr>
              <a:t>cada</a:t>
            </a:r>
            <a:r>
              <a:rPr lang="en-US" sz="3084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84" b="1" dirty="0" err="1">
                <a:solidFill>
                  <a:srgbClr val="000000"/>
                </a:solidFill>
                <a:latin typeface="Open Sans"/>
              </a:rPr>
              <a:t>grado</a:t>
            </a:r>
            <a:r>
              <a:rPr lang="en-US" sz="3084" b="1" dirty="0">
                <a:solidFill>
                  <a:srgbClr val="000000"/>
                </a:solidFill>
                <a:latin typeface="Open Sans"/>
              </a:rPr>
              <a:t> y </a:t>
            </a:r>
            <a:r>
              <a:rPr lang="en-US" sz="3084" b="1" dirty="0" err="1">
                <a:solidFill>
                  <a:srgbClr val="000000"/>
                </a:solidFill>
                <a:latin typeface="Open Sans"/>
              </a:rPr>
              <a:t>grupo</a:t>
            </a:r>
            <a:r>
              <a:rPr lang="en-US" sz="3084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84" dirty="0">
                <a:solidFill>
                  <a:srgbClr val="000000"/>
                </a:solidFill>
                <a:latin typeface="Open Sans"/>
              </a:rPr>
              <a:t>escolar:</a:t>
            </a:r>
          </a:p>
          <a:p>
            <a:pPr marL="457200" indent="-457200">
              <a:lnSpc>
                <a:spcPts val="4318"/>
              </a:lnSpc>
              <a:buFontTx/>
              <a:buChar char="-"/>
            </a:pPr>
            <a:endParaRPr lang="en-US" sz="3084" dirty="0">
              <a:solidFill>
                <a:srgbClr val="000000"/>
              </a:solidFill>
              <a:latin typeface="Open Sans"/>
            </a:endParaRPr>
          </a:p>
          <a:p>
            <a:pPr marL="457200" indent="-457200">
              <a:lnSpc>
                <a:spcPts val="4318"/>
              </a:lnSpc>
              <a:buFontTx/>
              <a:buChar char="-"/>
            </a:pPr>
            <a:r>
              <a:rPr lang="en-US" sz="3084" dirty="0" err="1">
                <a:solidFill>
                  <a:srgbClr val="000000"/>
                </a:solidFill>
                <a:latin typeface="Open Sans"/>
              </a:rPr>
              <a:t>Debidamente</a:t>
            </a:r>
            <a:r>
              <a:rPr lang="en-US" sz="308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84" dirty="0" err="1">
                <a:solidFill>
                  <a:srgbClr val="000000"/>
                </a:solidFill>
                <a:latin typeface="Open Sans"/>
              </a:rPr>
              <a:t>actualizado</a:t>
            </a:r>
            <a:endParaRPr lang="en-US" sz="3084" dirty="0">
              <a:solidFill>
                <a:srgbClr val="000000"/>
              </a:solidFill>
              <a:latin typeface="Open Sans"/>
            </a:endParaRPr>
          </a:p>
          <a:p>
            <a:pPr marL="457200" indent="-457200">
              <a:lnSpc>
                <a:spcPts val="4318"/>
              </a:lnSpc>
              <a:buFontTx/>
              <a:buChar char="-"/>
            </a:pPr>
            <a:r>
              <a:rPr lang="en-US" sz="3084" dirty="0">
                <a:solidFill>
                  <a:srgbClr val="000000"/>
                </a:solidFill>
                <a:latin typeface="Open Sans"/>
              </a:rPr>
              <a:t>Brinda </a:t>
            </a:r>
            <a:r>
              <a:rPr lang="en-US" sz="3084" dirty="0" err="1">
                <a:solidFill>
                  <a:srgbClr val="000000"/>
                </a:solidFill>
                <a:latin typeface="Open Sans"/>
              </a:rPr>
              <a:t>certeza</a:t>
            </a:r>
            <a:r>
              <a:rPr lang="en-US" sz="3084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3084" dirty="0" err="1">
                <a:solidFill>
                  <a:srgbClr val="000000"/>
                </a:solidFill>
                <a:latin typeface="Open Sans"/>
              </a:rPr>
              <a:t>quienes</a:t>
            </a:r>
            <a:r>
              <a:rPr lang="en-US" sz="3084" dirty="0">
                <a:solidFill>
                  <a:srgbClr val="000000"/>
                </a:solidFill>
                <a:latin typeface="Open Sans"/>
              </a:rPr>
              <a:t>  </a:t>
            </a:r>
            <a:r>
              <a:rPr lang="en-US" sz="3084" dirty="0" err="1">
                <a:solidFill>
                  <a:srgbClr val="000000"/>
                </a:solidFill>
                <a:latin typeface="Open Sans"/>
              </a:rPr>
              <a:t>participaron</a:t>
            </a:r>
            <a:endParaRPr lang="en-US" sz="3084" dirty="0">
              <a:solidFill>
                <a:srgbClr val="000000"/>
              </a:solidFill>
              <a:latin typeface="Open Sans"/>
            </a:endParaRPr>
          </a:p>
          <a:p>
            <a:pPr marL="457200" indent="-457200">
              <a:lnSpc>
                <a:spcPts val="4318"/>
              </a:lnSpc>
              <a:buFontTx/>
              <a:buChar char="-"/>
            </a:pPr>
            <a:r>
              <a:rPr lang="en-US" sz="3084" dirty="0">
                <a:solidFill>
                  <a:srgbClr val="000000"/>
                </a:solidFill>
                <a:latin typeface="Open Sans"/>
              </a:rPr>
              <a:t>Nos </a:t>
            </a:r>
            <a:r>
              <a:rPr lang="en-US" sz="3084" dirty="0" err="1">
                <a:solidFill>
                  <a:srgbClr val="000000"/>
                </a:solidFill>
                <a:latin typeface="Open Sans"/>
              </a:rPr>
              <a:t>permite</a:t>
            </a:r>
            <a:r>
              <a:rPr lang="en-US" sz="308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84" dirty="0" err="1">
                <a:solidFill>
                  <a:srgbClr val="000000"/>
                </a:solidFill>
                <a:latin typeface="Open Sans"/>
              </a:rPr>
              <a:t>conocer</a:t>
            </a:r>
            <a:r>
              <a:rPr lang="en-US" sz="3084" dirty="0">
                <a:solidFill>
                  <a:srgbClr val="000000"/>
                </a:solidFill>
                <a:latin typeface="Open Sans"/>
              </a:rPr>
              <a:t> con </a:t>
            </a:r>
            <a:r>
              <a:rPr lang="en-US" sz="3084" dirty="0" err="1">
                <a:solidFill>
                  <a:srgbClr val="000000"/>
                </a:solidFill>
                <a:latin typeface="Open Sans"/>
              </a:rPr>
              <a:t>anticipación</a:t>
            </a:r>
            <a:r>
              <a:rPr lang="en-US" sz="3084" dirty="0">
                <a:solidFill>
                  <a:srgbClr val="000000"/>
                </a:solidFill>
                <a:latin typeface="Open Sans"/>
              </a:rPr>
              <a:t> el</a:t>
            </a:r>
            <a:r>
              <a:rPr lang="en-US" sz="3084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84" b="1" dirty="0" err="1">
                <a:solidFill>
                  <a:srgbClr val="000000"/>
                </a:solidFill>
                <a:latin typeface="Open Sans"/>
              </a:rPr>
              <a:t>número</a:t>
            </a:r>
            <a:r>
              <a:rPr lang="en-US" sz="3084" b="1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3084" b="1" dirty="0" err="1">
                <a:solidFill>
                  <a:srgbClr val="000000"/>
                </a:solidFill>
                <a:latin typeface="Open Sans"/>
              </a:rPr>
              <a:t>boletas</a:t>
            </a:r>
            <a:r>
              <a:rPr lang="en-US" sz="3084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84" b="1" dirty="0" err="1">
                <a:solidFill>
                  <a:srgbClr val="000000"/>
                </a:solidFill>
                <a:latin typeface="Open Sans"/>
              </a:rPr>
              <a:t>requeridas</a:t>
            </a:r>
            <a:endParaRPr lang="en-US" sz="3084" b="1" dirty="0">
              <a:solidFill>
                <a:srgbClr val="000000"/>
              </a:solidFill>
              <a:latin typeface="Open Sans"/>
            </a:endParaRPr>
          </a:p>
          <a:p>
            <a:pPr marL="457200" indent="-457200">
              <a:lnSpc>
                <a:spcPts val="4318"/>
              </a:lnSpc>
              <a:buFontTx/>
              <a:buChar char="-"/>
            </a:pPr>
            <a:r>
              <a:rPr lang="en-US" sz="3084" dirty="0">
                <a:solidFill>
                  <a:srgbClr val="000000"/>
                </a:solidFill>
                <a:latin typeface="Open Sans"/>
              </a:rPr>
              <a:t>Brinda </a:t>
            </a:r>
            <a:r>
              <a:rPr lang="en-US" sz="3084" b="1" dirty="0" err="1">
                <a:solidFill>
                  <a:srgbClr val="000000"/>
                </a:solidFill>
                <a:latin typeface="Open Sans"/>
              </a:rPr>
              <a:t>datos</a:t>
            </a:r>
            <a:r>
              <a:rPr lang="en-US" sz="3084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84" b="1" dirty="0" err="1">
                <a:solidFill>
                  <a:srgbClr val="000000"/>
                </a:solidFill>
                <a:latin typeface="Open Sans"/>
              </a:rPr>
              <a:t>estadísticos</a:t>
            </a:r>
            <a:r>
              <a:rPr lang="en-US" sz="3084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84" dirty="0">
                <a:solidFill>
                  <a:srgbClr val="000000"/>
                </a:solidFill>
                <a:latin typeface="Open Sans"/>
              </a:rPr>
              <a:t>para </a:t>
            </a:r>
            <a:r>
              <a:rPr lang="en-US" sz="3084" dirty="0" err="1">
                <a:solidFill>
                  <a:srgbClr val="000000"/>
                </a:solidFill>
                <a:latin typeface="Open Sans"/>
              </a:rPr>
              <a:t>posibles</a:t>
            </a:r>
            <a:r>
              <a:rPr lang="en-US" sz="308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84" dirty="0" err="1">
                <a:solidFill>
                  <a:srgbClr val="000000"/>
                </a:solidFill>
                <a:latin typeface="Open Sans"/>
              </a:rPr>
              <a:t>informes</a:t>
            </a:r>
            <a:r>
              <a:rPr lang="en-US" sz="3084" dirty="0">
                <a:solidFill>
                  <a:srgbClr val="000000"/>
                </a:solidFill>
                <a:latin typeface="Open Sans"/>
              </a:rPr>
              <a:t> o </a:t>
            </a:r>
            <a:r>
              <a:rPr lang="en-US" sz="3084" dirty="0" err="1">
                <a:solidFill>
                  <a:srgbClr val="000000"/>
                </a:solidFill>
                <a:latin typeface="Open Sans"/>
              </a:rPr>
              <a:t>como</a:t>
            </a:r>
            <a:r>
              <a:rPr lang="en-US" sz="308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84" dirty="0" err="1">
                <a:solidFill>
                  <a:srgbClr val="000000"/>
                </a:solidFill>
                <a:latin typeface="Open Sans"/>
              </a:rPr>
              <a:t>antecedente</a:t>
            </a:r>
            <a:r>
              <a:rPr lang="en-US" sz="3084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3084" dirty="0" err="1">
                <a:solidFill>
                  <a:srgbClr val="000000"/>
                </a:solidFill>
                <a:latin typeface="Open Sans"/>
              </a:rPr>
              <a:t>cada</a:t>
            </a:r>
            <a:r>
              <a:rPr lang="en-US" sz="308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84" dirty="0" err="1">
                <a:solidFill>
                  <a:srgbClr val="000000"/>
                </a:solidFill>
                <a:latin typeface="Open Sans"/>
              </a:rPr>
              <a:t>ejercicio</a:t>
            </a:r>
            <a:r>
              <a:rPr lang="en-US" sz="3084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3084" dirty="0" err="1">
                <a:solidFill>
                  <a:srgbClr val="000000"/>
                </a:solidFill>
                <a:latin typeface="Open Sans"/>
              </a:rPr>
              <a:t>expresión</a:t>
            </a:r>
            <a:r>
              <a:rPr lang="en-US" sz="3084" dirty="0">
                <a:solidFill>
                  <a:srgbClr val="000000"/>
                </a:solidFill>
                <a:latin typeface="Open Sans"/>
              </a:rPr>
              <a:t>. </a:t>
            </a:r>
          </a:p>
          <a:p>
            <a:pPr>
              <a:lnSpc>
                <a:spcPts val="4318"/>
              </a:lnSpc>
            </a:pPr>
            <a:endParaRPr lang="en-US" sz="3084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4318"/>
              </a:lnSpc>
            </a:pPr>
            <a:r>
              <a:rPr lang="en-US" sz="3084" b="1" dirty="0">
                <a:solidFill>
                  <a:srgbClr val="000000"/>
                </a:solidFill>
                <a:latin typeface="Open Sans"/>
              </a:rPr>
              <a:t>La </a:t>
            </a:r>
            <a:r>
              <a:rPr lang="en-US" sz="3084" b="1" dirty="0" err="1">
                <a:solidFill>
                  <a:srgbClr val="000000"/>
                </a:solidFill>
                <a:latin typeface="Open Sans"/>
              </a:rPr>
              <a:t>credencial</a:t>
            </a:r>
            <a:r>
              <a:rPr lang="en-US" sz="3084" b="1" dirty="0">
                <a:solidFill>
                  <a:srgbClr val="000000"/>
                </a:solidFill>
                <a:latin typeface="Open Sans"/>
              </a:rPr>
              <a:t> de elector:</a:t>
            </a:r>
          </a:p>
          <a:p>
            <a:pPr>
              <a:lnSpc>
                <a:spcPts val="4318"/>
              </a:lnSpc>
            </a:pPr>
            <a:endParaRPr lang="en-US" sz="3084" dirty="0">
              <a:solidFill>
                <a:srgbClr val="000000"/>
              </a:solidFill>
              <a:latin typeface="Open Sans"/>
            </a:endParaRPr>
          </a:p>
          <a:p>
            <a:pPr marL="457200" indent="-457200">
              <a:lnSpc>
                <a:spcPts val="4318"/>
              </a:lnSpc>
              <a:buFontTx/>
              <a:buChar char="-"/>
            </a:pPr>
            <a:r>
              <a:rPr lang="en-US" sz="3084" dirty="0" err="1">
                <a:solidFill>
                  <a:srgbClr val="000000"/>
                </a:solidFill>
                <a:latin typeface="Open Sans"/>
              </a:rPr>
              <a:t>Requisito</a:t>
            </a:r>
            <a:r>
              <a:rPr lang="en-US" sz="3084" dirty="0">
                <a:solidFill>
                  <a:srgbClr val="000000"/>
                </a:solidFill>
                <a:latin typeface="Open Sans"/>
              </a:rPr>
              <a:t> indispensable para el </a:t>
            </a:r>
            <a:r>
              <a:rPr lang="en-US" sz="3084" dirty="0" err="1">
                <a:solidFill>
                  <a:srgbClr val="000000"/>
                </a:solidFill>
                <a:latin typeface="Open Sans"/>
              </a:rPr>
              <a:t>sufragio</a:t>
            </a:r>
            <a:endParaRPr lang="en-US" sz="3084" dirty="0">
              <a:solidFill>
                <a:srgbClr val="000000"/>
              </a:solidFill>
              <a:latin typeface="Open Sans"/>
            </a:endParaRPr>
          </a:p>
          <a:p>
            <a:pPr marL="457200" indent="-457200">
              <a:lnSpc>
                <a:spcPts val="4318"/>
              </a:lnSpc>
              <a:buFontTx/>
              <a:buChar char="-"/>
            </a:pPr>
            <a:r>
              <a:rPr lang="en-US" sz="3084" dirty="0" err="1">
                <a:solidFill>
                  <a:srgbClr val="000000"/>
                </a:solidFill>
                <a:latin typeface="Open Sans"/>
              </a:rPr>
              <a:t>Diseño</a:t>
            </a:r>
            <a:r>
              <a:rPr lang="en-US" sz="3084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084" dirty="0" err="1">
                <a:solidFill>
                  <a:srgbClr val="000000"/>
                </a:solidFill>
                <a:latin typeface="Open Sans"/>
              </a:rPr>
              <a:t>sencillo</a:t>
            </a:r>
            <a:r>
              <a:rPr lang="en-US" sz="3084" dirty="0">
                <a:solidFill>
                  <a:srgbClr val="000000"/>
                </a:solidFill>
                <a:latin typeface="Open Sans"/>
              </a:rPr>
              <a:t> y </a:t>
            </a:r>
            <a:r>
              <a:rPr lang="en-US" sz="3084" dirty="0" err="1">
                <a:solidFill>
                  <a:srgbClr val="000000"/>
                </a:solidFill>
                <a:latin typeface="Open Sans"/>
              </a:rPr>
              <a:t>económico</a:t>
            </a:r>
            <a:endParaRPr lang="en-US" sz="3084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85672" y="2957292"/>
            <a:ext cx="4333690" cy="732970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5400000">
            <a:off x="-12077896" y="1008505"/>
            <a:ext cx="19096450" cy="5596060"/>
            <a:chOff x="0" y="0"/>
            <a:chExt cx="5029518" cy="147385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29517" cy="1473859"/>
            </a:xfrm>
            <a:custGeom>
              <a:avLst/>
              <a:gdLst/>
              <a:ahLst/>
              <a:cxnLst/>
              <a:rect l="l" t="t" r="r" b="b"/>
              <a:pathLst>
                <a:path w="5029517" h="1473859">
                  <a:moveTo>
                    <a:pt x="0" y="0"/>
                  </a:moveTo>
                  <a:lnTo>
                    <a:pt x="5029517" y="0"/>
                  </a:lnTo>
                  <a:lnTo>
                    <a:pt x="5029517" y="1473859"/>
                  </a:lnTo>
                  <a:lnTo>
                    <a:pt x="0" y="1473859"/>
                  </a:lnTo>
                  <a:close/>
                </a:path>
              </a:pathLst>
            </a:custGeom>
            <a:solidFill>
              <a:srgbClr val="B1880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635097" y="-3937841"/>
            <a:ext cx="19254459" cy="4209324"/>
            <a:chOff x="0" y="0"/>
            <a:chExt cx="5071133" cy="11086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071133" cy="1108628"/>
            </a:xfrm>
            <a:custGeom>
              <a:avLst/>
              <a:gdLst/>
              <a:ahLst/>
              <a:cxnLst/>
              <a:rect l="l" t="t" r="r" b="b"/>
              <a:pathLst>
                <a:path w="5071133" h="1108628">
                  <a:moveTo>
                    <a:pt x="0" y="0"/>
                  </a:moveTo>
                  <a:lnTo>
                    <a:pt x="5071133" y="0"/>
                  </a:lnTo>
                  <a:lnTo>
                    <a:pt x="5071133" y="1108628"/>
                  </a:lnTo>
                  <a:lnTo>
                    <a:pt x="0" y="1108628"/>
                  </a:lnTo>
                  <a:close/>
                </a:path>
              </a:pathLst>
            </a:custGeom>
            <a:solidFill>
              <a:srgbClr val="8D2D0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410209" lvl="1" indent="-205105" algn="ctr">
                <a:lnSpc>
                  <a:spcPts val="2659"/>
                </a:lnSpc>
                <a:buFont typeface="Arial"/>
                <a:buChar char="•"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8379474" y="2683588"/>
            <a:ext cx="12962936" cy="5853413"/>
            <a:chOff x="0" y="0"/>
            <a:chExt cx="3414107" cy="15416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14107" cy="1541640"/>
            </a:xfrm>
            <a:custGeom>
              <a:avLst/>
              <a:gdLst/>
              <a:ahLst/>
              <a:cxnLst/>
              <a:rect l="l" t="t" r="r" b="b"/>
              <a:pathLst>
                <a:path w="3414107" h="1541640">
                  <a:moveTo>
                    <a:pt x="0" y="0"/>
                  </a:moveTo>
                  <a:lnTo>
                    <a:pt x="3414107" y="0"/>
                  </a:lnTo>
                  <a:lnTo>
                    <a:pt x="3414107" y="1541640"/>
                  </a:lnTo>
                  <a:lnTo>
                    <a:pt x="0" y="1541640"/>
                  </a:lnTo>
                  <a:close/>
                </a:path>
              </a:pathLst>
            </a:custGeom>
            <a:solidFill>
              <a:srgbClr val="8D2D0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87611" y="-58684"/>
            <a:ext cx="3531751" cy="217476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269090" y="2801071"/>
            <a:ext cx="9517213" cy="5614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3"/>
              </a:lnSpc>
            </a:pPr>
            <a:r>
              <a:rPr lang="en-US" sz="3495" dirty="0">
                <a:solidFill>
                  <a:srgbClr val="000000"/>
                </a:solidFill>
                <a:latin typeface="Open Sans"/>
              </a:rPr>
              <a:t>Las mesas </a:t>
            </a:r>
            <a:r>
              <a:rPr lang="en-US" sz="3495" dirty="0" err="1">
                <a:solidFill>
                  <a:srgbClr val="000000"/>
                </a:solidFill>
                <a:latin typeface="Open Sans"/>
              </a:rPr>
              <a:t>infantiles</a:t>
            </a:r>
            <a:r>
              <a:rPr lang="en-US" sz="3495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3495" dirty="0" err="1">
                <a:solidFill>
                  <a:srgbClr val="000000"/>
                </a:solidFill>
                <a:latin typeface="Open Sans"/>
              </a:rPr>
              <a:t>votación</a:t>
            </a:r>
            <a:r>
              <a:rPr lang="en-US" sz="349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495" dirty="0" err="1">
                <a:solidFill>
                  <a:srgbClr val="000000"/>
                </a:solidFill>
                <a:latin typeface="Open Sans"/>
              </a:rPr>
              <a:t>serán</a:t>
            </a:r>
            <a:r>
              <a:rPr lang="en-US" sz="349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495" dirty="0" err="1">
                <a:solidFill>
                  <a:srgbClr val="000000"/>
                </a:solidFill>
                <a:latin typeface="Open Sans"/>
              </a:rPr>
              <a:t>integradas</a:t>
            </a:r>
            <a:r>
              <a:rPr lang="en-US" sz="3495" dirty="0">
                <a:solidFill>
                  <a:srgbClr val="000000"/>
                </a:solidFill>
                <a:latin typeface="Open Sans"/>
              </a:rPr>
              <a:t> por:  </a:t>
            </a:r>
            <a:r>
              <a:rPr lang="en-US" sz="3495" b="1" dirty="0">
                <a:solidFill>
                  <a:srgbClr val="000000"/>
                </a:solidFill>
                <a:latin typeface="Open Sans"/>
              </a:rPr>
              <a:t>(</a:t>
            </a:r>
            <a:r>
              <a:rPr lang="en-US" sz="3495" b="1" dirty="0" err="1">
                <a:solidFill>
                  <a:srgbClr val="000000"/>
                </a:solidFill>
                <a:latin typeface="Open Sans"/>
              </a:rPr>
              <a:t>Fase</a:t>
            </a:r>
            <a:r>
              <a:rPr lang="en-US" sz="3495" b="1" dirty="0">
                <a:solidFill>
                  <a:srgbClr val="000000"/>
                </a:solidFill>
                <a:latin typeface="Open Sans"/>
              </a:rPr>
              <a:t> VIII)</a:t>
            </a:r>
          </a:p>
          <a:p>
            <a:pPr algn="just">
              <a:lnSpc>
                <a:spcPts val="4893"/>
              </a:lnSpc>
            </a:pPr>
            <a:endParaRPr lang="en-US" sz="3495" dirty="0">
              <a:solidFill>
                <a:srgbClr val="000000"/>
              </a:solidFill>
              <a:latin typeface="Open Sans"/>
            </a:endParaRPr>
          </a:p>
          <a:p>
            <a:pPr marL="457200" indent="-457200" algn="just">
              <a:lnSpc>
                <a:spcPts val="4893"/>
              </a:lnSpc>
              <a:buFontTx/>
              <a:buChar char="-"/>
            </a:pPr>
            <a:r>
              <a:rPr lang="en-US" sz="3495" dirty="0">
                <a:solidFill>
                  <a:srgbClr val="000000"/>
                </a:solidFill>
                <a:latin typeface="Open Sans"/>
              </a:rPr>
              <a:t>1 </a:t>
            </a:r>
            <a:r>
              <a:rPr lang="en-US" sz="3495" dirty="0" err="1">
                <a:solidFill>
                  <a:srgbClr val="000000"/>
                </a:solidFill>
                <a:latin typeface="Open Sans"/>
              </a:rPr>
              <a:t>Presidenta</a:t>
            </a:r>
            <a:r>
              <a:rPr lang="en-US" sz="3495" dirty="0">
                <a:solidFill>
                  <a:srgbClr val="000000"/>
                </a:solidFill>
                <a:latin typeface="Open Sans"/>
              </a:rPr>
              <a:t> o </a:t>
            </a:r>
            <a:r>
              <a:rPr lang="en-US" sz="3495" dirty="0" err="1">
                <a:solidFill>
                  <a:srgbClr val="000000"/>
                </a:solidFill>
                <a:latin typeface="Open Sans"/>
              </a:rPr>
              <a:t>presidente</a:t>
            </a:r>
            <a:endParaRPr lang="en-US" sz="3495" dirty="0">
              <a:solidFill>
                <a:srgbClr val="000000"/>
              </a:solidFill>
              <a:latin typeface="Open Sans"/>
            </a:endParaRPr>
          </a:p>
          <a:p>
            <a:pPr marL="457200" indent="-457200" algn="just">
              <a:lnSpc>
                <a:spcPts val="4893"/>
              </a:lnSpc>
              <a:buFontTx/>
              <a:buChar char="-"/>
            </a:pPr>
            <a:r>
              <a:rPr lang="en-US" sz="3495" dirty="0">
                <a:solidFill>
                  <a:srgbClr val="000000"/>
                </a:solidFill>
                <a:latin typeface="Open Sans"/>
              </a:rPr>
              <a:t>1 Secretaria o </a:t>
            </a:r>
            <a:r>
              <a:rPr lang="en-US" sz="3495" dirty="0" err="1">
                <a:solidFill>
                  <a:srgbClr val="000000"/>
                </a:solidFill>
                <a:latin typeface="Open Sans"/>
              </a:rPr>
              <a:t>secretario</a:t>
            </a:r>
            <a:endParaRPr lang="en-US" sz="3495" dirty="0">
              <a:solidFill>
                <a:srgbClr val="000000"/>
              </a:solidFill>
              <a:latin typeface="Open Sans"/>
            </a:endParaRPr>
          </a:p>
          <a:p>
            <a:pPr marL="457200" indent="-457200" algn="just">
              <a:lnSpc>
                <a:spcPts val="4893"/>
              </a:lnSpc>
              <a:buFontTx/>
              <a:buChar char="-"/>
            </a:pPr>
            <a:r>
              <a:rPr lang="en-US" sz="3495" b="1" dirty="0">
                <a:solidFill>
                  <a:srgbClr val="000000"/>
                </a:solidFill>
                <a:latin typeface="Open Sans"/>
              </a:rPr>
              <a:t>2 </a:t>
            </a:r>
            <a:r>
              <a:rPr lang="en-US" sz="3495" b="1" dirty="0" err="1">
                <a:solidFill>
                  <a:srgbClr val="000000"/>
                </a:solidFill>
                <a:latin typeface="Open Sans"/>
              </a:rPr>
              <a:t>Escrutadores</a:t>
            </a:r>
            <a:r>
              <a:rPr lang="en-US" sz="3495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495" dirty="0">
                <a:solidFill>
                  <a:srgbClr val="000000"/>
                </a:solidFill>
                <a:latin typeface="Open Sans"/>
              </a:rPr>
              <a:t>(</a:t>
            </a:r>
            <a:r>
              <a:rPr lang="en-US" sz="3495" dirty="0" err="1">
                <a:solidFill>
                  <a:srgbClr val="000000"/>
                </a:solidFill>
                <a:latin typeface="Open Sans"/>
              </a:rPr>
              <a:t>niña</a:t>
            </a:r>
            <a:r>
              <a:rPr lang="en-US" sz="3495" dirty="0">
                <a:solidFill>
                  <a:srgbClr val="000000"/>
                </a:solidFill>
                <a:latin typeface="Open Sans"/>
              </a:rPr>
              <a:t> y </a:t>
            </a:r>
            <a:r>
              <a:rPr lang="en-US" sz="3495" dirty="0" err="1">
                <a:solidFill>
                  <a:srgbClr val="000000"/>
                </a:solidFill>
                <a:latin typeface="Open Sans"/>
              </a:rPr>
              <a:t>niño</a:t>
            </a:r>
            <a:r>
              <a:rPr lang="en-US" sz="3495" dirty="0">
                <a:solidFill>
                  <a:srgbClr val="000000"/>
                </a:solidFill>
                <a:latin typeface="Open Sans"/>
              </a:rPr>
              <a:t>)</a:t>
            </a:r>
          </a:p>
          <a:p>
            <a:pPr marL="457200" indent="-457200" algn="just">
              <a:lnSpc>
                <a:spcPts val="4893"/>
              </a:lnSpc>
              <a:buFontTx/>
              <a:buChar char="-"/>
            </a:pPr>
            <a:r>
              <a:rPr lang="en-US" sz="3495" dirty="0">
                <a:solidFill>
                  <a:srgbClr val="000000"/>
                </a:solidFill>
                <a:latin typeface="Open Sans"/>
              </a:rPr>
              <a:t>1 </a:t>
            </a:r>
            <a:r>
              <a:rPr lang="en-US" sz="3495" dirty="0" err="1">
                <a:solidFill>
                  <a:srgbClr val="000000"/>
                </a:solidFill>
                <a:latin typeface="Open Sans"/>
              </a:rPr>
              <a:t>Representante</a:t>
            </a:r>
            <a:r>
              <a:rPr lang="en-US" sz="3495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3495" dirty="0" err="1">
                <a:solidFill>
                  <a:srgbClr val="000000"/>
                </a:solidFill>
                <a:latin typeface="Open Sans"/>
              </a:rPr>
              <a:t>cada</a:t>
            </a:r>
            <a:r>
              <a:rPr lang="en-US" sz="3495" dirty="0">
                <a:solidFill>
                  <a:srgbClr val="000000"/>
                </a:solidFill>
                <a:latin typeface="Open Sans"/>
              </a:rPr>
              <a:t> Partido</a:t>
            </a:r>
          </a:p>
          <a:p>
            <a:pPr marL="457200" indent="-457200" algn="just">
              <a:lnSpc>
                <a:spcPts val="4893"/>
              </a:lnSpc>
              <a:buFontTx/>
              <a:buChar char="-"/>
            </a:pPr>
            <a:r>
              <a:rPr lang="en-US" sz="3495" b="1" dirty="0" err="1">
                <a:solidFill>
                  <a:srgbClr val="000000"/>
                </a:solidFill>
                <a:latin typeface="Open Sans"/>
              </a:rPr>
              <a:t>Observadores</a:t>
            </a:r>
            <a:r>
              <a:rPr lang="en-US" sz="3495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495" b="1" dirty="0" err="1">
                <a:solidFill>
                  <a:srgbClr val="000000"/>
                </a:solidFill>
                <a:latin typeface="Open Sans"/>
              </a:rPr>
              <a:t>electorales</a:t>
            </a:r>
            <a:endParaRPr lang="en-US" sz="3495" b="1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893"/>
              </a:lnSpc>
            </a:pPr>
            <a:endParaRPr lang="en-US" sz="3495" dirty="0">
              <a:solidFill>
                <a:srgbClr val="000000"/>
              </a:solidFill>
              <a:latin typeface="Open Sans"/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687336" y="2789249"/>
            <a:ext cx="5923117" cy="6117396"/>
            <a:chOff x="0" y="0"/>
            <a:chExt cx="6350000" cy="6558280"/>
          </a:xfrm>
        </p:grpSpPr>
        <p:sp>
          <p:nvSpPr>
            <p:cNvPr id="8" name="Freeform 8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3"/>
              <a:stretch>
                <a:fillRect l="-9796" r="-45049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B18805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28700" y="217434"/>
            <a:ext cx="14725379" cy="189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 err="1">
                <a:solidFill>
                  <a:srgbClr val="000000"/>
                </a:solidFill>
                <a:latin typeface="Open Sans Light Bold"/>
              </a:rPr>
              <a:t>Integración</a:t>
            </a:r>
            <a:r>
              <a:rPr lang="en-US" sz="5499" dirty="0">
                <a:solidFill>
                  <a:srgbClr val="000000"/>
                </a:solidFill>
                <a:latin typeface="Open Sans Light Bold"/>
              </a:rPr>
              <a:t> de las mesas </a:t>
            </a:r>
            <a:r>
              <a:rPr lang="en-US" sz="5499" dirty="0" err="1">
                <a:solidFill>
                  <a:srgbClr val="000000"/>
                </a:solidFill>
                <a:latin typeface="Open Sans Light Bold"/>
              </a:rPr>
              <a:t>infantiles</a:t>
            </a:r>
            <a:r>
              <a:rPr lang="en-US" sz="5499" dirty="0">
                <a:solidFill>
                  <a:srgbClr val="000000"/>
                </a:solidFill>
                <a:latin typeface="Open Sans Light Bold"/>
              </a:rPr>
              <a:t> de </a:t>
            </a:r>
            <a:r>
              <a:rPr lang="en-US" sz="5499" dirty="0" err="1">
                <a:solidFill>
                  <a:srgbClr val="000000"/>
                </a:solidFill>
                <a:latin typeface="Open Sans Light Bold"/>
              </a:rPr>
              <a:t>votación</a:t>
            </a:r>
            <a:r>
              <a:rPr lang="en-US" sz="5499" dirty="0">
                <a:solidFill>
                  <a:srgbClr val="000000"/>
                </a:solidFill>
                <a:latin typeface="Open Sans Light Bold"/>
              </a:rPr>
              <a:t>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-808450" y="9579809"/>
            <a:ext cx="19096450" cy="5325232"/>
            <a:chOff x="0" y="0"/>
            <a:chExt cx="5029518" cy="140253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029517" cy="1402530"/>
            </a:xfrm>
            <a:custGeom>
              <a:avLst/>
              <a:gdLst/>
              <a:ahLst/>
              <a:cxnLst/>
              <a:rect l="l" t="t" r="r" b="b"/>
              <a:pathLst>
                <a:path w="5029517" h="1402530">
                  <a:moveTo>
                    <a:pt x="0" y="0"/>
                  </a:moveTo>
                  <a:lnTo>
                    <a:pt x="5029517" y="0"/>
                  </a:lnTo>
                  <a:lnTo>
                    <a:pt x="5029517" y="1402530"/>
                  </a:lnTo>
                  <a:lnTo>
                    <a:pt x="0" y="1402530"/>
                  </a:lnTo>
                  <a:close/>
                </a:path>
              </a:pathLst>
            </a:custGeom>
            <a:solidFill>
              <a:srgbClr val="B1880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2271A9A-3A12-4A7E-A55E-3EC3C51C8D9F}"/>
              </a:ext>
            </a:extLst>
          </p:cNvPr>
          <p:cNvSpPr txBox="1"/>
          <p:nvPr/>
        </p:nvSpPr>
        <p:spPr>
          <a:xfrm>
            <a:off x="4030165" y="9011433"/>
            <a:ext cx="13756138" cy="463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latin typeface="Open Sans"/>
              </a:rPr>
              <a:t>Nota: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Estos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deberán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ser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previamente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capacitados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y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dotado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de los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insumos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que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ocuparán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</a:rPr>
              <a:t>durante</a:t>
            </a:r>
            <a:r>
              <a:rPr lang="en-US" sz="1800" dirty="0">
                <a:solidFill>
                  <a:srgbClr val="000000"/>
                </a:solidFill>
                <a:latin typeface="Open Sans"/>
              </a:rPr>
              <a:t> la jornada electoral.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79347" y="-494652"/>
            <a:ext cx="3480991" cy="11276305"/>
            <a:chOff x="0" y="0"/>
            <a:chExt cx="916804" cy="29698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6804" cy="2969891"/>
            </a:xfrm>
            <a:custGeom>
              <a:avLst/>
              <a:gdLst/>
              <a:ahLst/>
              <a:cxnLst/>
              <a:rect l="l" t="t" r="r" b="b"/>
              <a:pathLst>
                <a:path w="916804" h="2969891">
                  <a:moveTo>
                    <a:pt x="0" y="0"/>
                  </a:moveTo>
                  <a:lnTo>
                    <a:pt x="916804" y="0"/>
                  </a:lnTo>
                  <a:lnTo>
                    <a:pt x="916804" y="2969891"/>
                  </a:lnTo>
                  <a:lnTo>
                    <a:pt x="0" y="2969891"/>
                  </a:lnTo>
                  <a:close/>
                </a:path>
              </a:pathLst>
            </a:custGeom>
            <a:solidFill>
              <a:srgbClr val="B1880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662252" y="-494652"/>
            <a:ext cx="3350265" cy="11477670"/>
            <a:chOff x="0" y="0"/>
            <a:chExt cx="882374" cy="30229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2374" cy="3022925"/>
            </a:xfrm>
            <a:custGeom>
              <a:avLst/>
              <a:gdLst/>
              <a:ahLst/>
              <a:cxnLst/>
              <a:rect l="l" t="t" r="r" b="b"/>
              <a:pathLst>
                <a:path w="882374" h="3022925">
                  <a:moveTo>
                    <a:pt x="0" y="0"/>
                  </a:moveTo>
                  <a:lnTo>
                    <a:pt x="882374" y="0"/>
                  </a:lnTo>
                  <a:lnTo>
                    <a:pt x="882374" y="3022925"/>
                  </a:lnTo>
                  <a:lnTo>
                    <a:pt x="0" y="3022925"/>
                  </a:lnTo>
                  <a:close/>
                </a:path>
              </a:pathLst>
            </a:custGeom>
            <a:solidFill>
              <a:srgbClr val="8D2D0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87611" y="-58684"/>
            <a:ext cx="3531751" cy="2174768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8610434" y="4419722"/>
            <a:ext cx="8198511" cy="4612124"/>
            <a:chOff x="336670" y="-996502"/>
            <a:chExt cx="11287761" cy="6350000"/>
          </a:xfrm>
        </p:grpSpPr>
        <p:sp>
          <p:nvSpPr>
            <p:cNvPr id="10" name="Freeform 10"/>
            <p:cNvSpPr/>
            <p:nvPr/>
          </p:nvSpPr>
          <p:spPr>
            <a:xfrm>
              <a:off x="336670" y="-996502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t="-9228" b="-9228"/>
              </a:stretch>
            </a:blipFill>
          </p:spPr>
          <p:txBody>
            <a:bodyPr/>
            <a:lstStyle/>
            <a:p>
              <a:endParaRPr lang="es-MX" dirty="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71286" y="1986411"/>
            <a:ext cx="15824787" cy="1785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13"/>
              </a:lnSpc>
            </a:pPr>
            <a:r>
              <a:rPr lang="en-US" sz="2800" dirty="0">
                <a:solidFill>
                  <a:srgbClr val="000000"/>
                </a:solidFill>
                <a:latin typeface="Open Sans"/>
              </a:rPr>
              <a:t>El </a:t>
            </a:r>
            <a:r>
              <a:rPr lang="en-US" sz="2800" b="1" dirty="0" err="1">
                <a:solidFill>
                  <a:srgbClr val="000000"/>
                </a:solidFill>
                <a:latin typeface="Open Sans"/>
              </a:rPr>
              <a:t>Consejo</a:t>
            </a:r>
            <a:r>
              <a:rPr lang="en-US" sz="2800" b="1" dirty="0">
                <a:solidFill>
                  <a:srgbClr val="000000"/>
                </a:solidFill>
                <a:latin typeface="Open Sans"/>
              </a:rPr>
              <a:t> Electoral Escolar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deberá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realizar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el </a:t>
            </a:r>
            <a:r>
              <a:rPr lang="en-US" sz="2800" b="1" dirty="0" err="1">
                <a:solidFill>
                  <a:srgbClr val="000000"/>
                </a:solidFill>
                <a:latin typeface="Open Sans"/>
              </a:rPr>
              <a:t>registro</a:t>
            </a:r>
            <a:r>
              <a:rPr lang="en-US" sz="2800" b="1" dirty="0">
                <a:solidFill>
                  <a:srgbClr val="000000"/>
                </a:solidFill>
                <a:latin typeface="Open Sans"/>
              </a:rPr>
              <a:t> de las y los </a:t>
            </a:r>
            <a:r>
              <a:rPr lang="en-US" sz="2800" b="1" dirty="0" err="1">
                <a:solidFill>
                  <a:srgbClr val="000000"/>
                </a:solidFill>
                <a:latin typeface="Open Sans"/>
              </a:rPr>
              <a:t>candidatos</a:t>
            </a:r>
            <a:r>
              <a:rPr lang="en-US" sz="28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a contender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la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elección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debiendo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observar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el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cumplimiento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de los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requisitos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establecidos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la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convocatoria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; los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cuales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deberán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ser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alumnos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distinguidos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y de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conducta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 Sans"/>
              </a:rPr>
              <a:t>ejemplar</a:t>
            </a:r>
            <a:r>
              <a:rPr lang="en-US" sz="2800" dirty="0">
                <a:solidFill>
                  <a:srgbClr val="000000"/>
                </a:solidFill>
                <a:latin typeface="Open Sans"/>
              </a:rPr>
              <a:t>.</a:t>
            </a:r>
            <a:endParaRPr lang="en-US" sz="3438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88013" y="453010"/>
            <a:ext cx="15250531" cy="922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 err="1">
                <a:solidFill>
                  <a:srgbClr val="000000"/>
                </a:solidFill>
                <a:latin typeface="Open Sans Light Bold"/>
              </a:rPr>
              <a:t>Registro</a:t>
            </a:r>
            <a:r>
              <a:rPr lang="en-US" sz="5499" dirty="0">
                <a:solidFill>
                  <a:srgbClr val="000000"/>
                </a:solidFill>
                <a:latin typeface="Open Sans Light Bold"/>
              </a:rPr>
              <a:t> de </a:t>
            </a:r>
            <a:r>
              <a:rPr lang="en-US" sz="5499" dirty="0" err="1">
                <a:solidFill>
                  <a:srgbClr val="000000"/>
                </a:solidFill>
                <a:latin typeface="Open Sans Light Bold"/>
              </a:rPr>
              <a:t>Candidatos</a:t>
            </a:r>
            <a:r>
              <a:rPr lang="en-US" sz="5499" dirty="0">
                <a:solidFill>
                  <a:srgbClr val="000000"/>
                </a:solidFill>
                <a:latin typeface="Open Sans Light Bold"/>
              </a:rPr>
              <a:t>/as y/o </a:t>
            </a:r>
            <a:r>
              <a:rPr lang="en-US" sz="5499" dirty="0" err="1">
                <a:solidFill>
                  <a:srgbClr val="000000"/>
                </a:solidFill>
                <a:latin typeface="Open Sans Light Bold"/>
              </a:rPr>
              <a:t>Planillas</a:t>
            </a:r>
            <a:r>
              <a:rPr lang="en-US" sz="5499" dirty="0">
                <a:solidFill>
                  <a:srgbClr val="000000"/>
                </a:solidFill>
                <a:latin typeface="Open Sans Light Bold"/>
              </a:rPr>
              <a:t>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794252"/>
            <a:ext cx="3678259" cy="1829876"/>
            <a:chOff x="0" y="0"/>
            <a:chExt cx="968760" cy="4819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68760" cy="481943"/>
            </a:xfrm>
            <a:custGeom>
              <a:avLst/>
              <a:gdLst/>
              <a:ahLst/>
              <a:cxnLst/>
              <a:rect l="l" t="t" r="r" b="b"/>
              <a:pathLst>
                <a:path w="968760" h="481943">
                  <a:moveTo>
                    <a:pt x="0" y="0"/>
                  </a:moveTo>
                  <a:lnTo>
                    <a:pt x="968760" y="0"/>
                  </a:lnTo>
                  <a:lnTo>
                    <a:pt x="968760" y="481943"/>
                  </a:lnTo>
                  <a:lnTo>
                    <a:pt x="0" y="481943"/>
                  </a:lnTo>
                  <a:close/>
                </a:path>
              </a:pathLst>
            </a:custGeom>
            <a:solidFill>
              <a:srgbClr val="B18805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F78C9C8-F61F-4E32-A49E-B6B70903FF70}"/>
              </a:ext>
            </a:extLst>
          </p:cNvPr>
          <p:cNvSpPr txBox="1"/>
          <p:nvPr/>
        </p:nvSpPr>
        <p:spPr>
          <a:xfrm>
            <a:off x="1310967" y="4838700"/>
            <a:ext cx="6842433" cy="3459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Fase V Partidos Políticos</a:t>
            </a: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2 a 4 partidos políticos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15 alumnos mínimo respetando el principio de paridad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Fecha límite de registro: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16 de marzo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3157</TotalTime>
  <Words>825</Words>
  <Application>Microsoft Office PowerPoint</Application>
  <PresentationFormat>Personalizado</PresentationFormat>
  <Paragraphs>90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Open Sans Light</vt:lpstr>
      <vt:lpstr>Open Sans Bold</vt:lpstr>
      <vt:lpstr>Open Sans</vt:lpstr>
      <vt:lpstr>Calibri</vt:lpstr>
      <vt:lpstr>Open Sans Light Bold</vt:lpstr>
      <vt:lpstr>Open Sans Bold Italics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Onboarding Empresa Empleado Corporativa Azul y Amarillo</dc:title>
  <dc:creator>Luisa del Rocio Ruiz</dc:creator>
  <cp:lastModifiedBy>Luisa del Rocio Ruiz</cp:lastModifiedBy>
  <cp:revision>6</cp:revision>
  <cp:lastPrinted>2023-03-02T20:02:56Z</cp:lastPrinted>
  <dcterms:created xsi:type="dcterms:W3CDTF">2006-08-16T00:00:00Z</dcterms:created>
  <dcterms:modified xsi:type="dcterms:W3CDTF">2023-03-02T21:04:53Z</dcterms:modified>
  <dc:identifier>DAFbx3v9EPE</dc:identifier>
</cp:coreProperties>
</file>